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Lst>
  <p:notesMasterIdLst>
    <p:notesMasterId r:id="rId25"/>
  </p:notesMasterIdLst>
  <p:sldIdLst>
    <p:sldId id="307" r:id="rId2"/>
    <p:sldId id="308" r:id="rId3"/>
    <p:sldId id="309" r:id="rId4"/>
    <p:sldId id="310"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 id="327" r:id="rId22"/>
    <p:sldId id="328" r:id="rId23"/>
    <p:sldId id="32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4950" autoAdjust="0"/>
  </p:normalViewPr>
  <p:slideViewPr>
    <p:cSldViewPr>
      <p:cViewPr>
        <p:scale>
          <a:sx n="150" d="100"/>
          <a:sy n="150" d="100"/>
        </p:scale>
        <p:origin x="-1256" y="46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85E67A-CD6C-4899-B5A9-82034AB8B4C5}" type="datetimeFigureOut">
              <a:rPr lang="en-GB" smtClean="0"/>
              <a:pPr/>
              <a:t>12/1/15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E73D58-D9CC-4EF7-B9CC-4CCA369959C2}" type="slidenum">
              <a:rPr lang="en-GB" smtClean="0"/>
              <a:pPr/>
              <a:t>‹#›</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7551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t>
            </a:r>
            <a:endParaRPr lang="en-GB" dirty="0"/>
          </a:p>
        </p:txBody>
      </p:sp>
      <p:sp>
        <p:nvSpPr>
          <p:cNvPr id="4" name="Slide Number Placeholder 3"/>
          <p:cNvSpPr>
            <a:spLocks noGrp="1"/>
          </p:cNvSpPr>
          <p:nvPr>
            <p:ph type="sldNum" sz="quarter" idx="10"/>
          </p:nvPr>
        </p:nvSpPr>
        <p:spPr/>
        <p:txBody>
          <a:bodyPr/>
          <a:lstStyle/>
          <a:p>
            <a:fld id="{50E73D58-D9CC-4EF7-B9CC-4CCA369959C2}" type="slidenum">
              <a:rPr lang="en-GB" smtClean="0"/>
              <a:pPr/>
              <a:t>2</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373214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a:t>
            </a:r>
            <a:endParaRPr lang="en-GB" dirty="0"/>
          </a:p>
        </p:txBody>
      </p:sp>
      <p:sp>
        <p:nvSpPr>
          <p:cNvPr id="4" name="Slide Number Placeholder 3"/>
          <p:cNvSpPr>
            <a:spLocks noGrp="1"/>
          </p:cNvSpPr>
          <p:nvPr>
            <p:ph type="sldNum" sz="quarter" idx="10"/>
          </p:nvPr>
        </p:nvSpPr>
        <p:spPr/>
        <p:txBody>
          <a:bodyPr/>
          <a:lstStyle/>
          <a:p>
            <a:fld id="{50E73D58-D9CC-4EF7-B9CC-4CCA369959C2}" type="slidenum">
              <a:rPr lang="en-GB" smtClean="0"/>
              <a:pPr/>
              <a:t>3</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3732140"/>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a:p>
            <a:pPr>
              <a:buFontTx/>
              <a:buChar char="•"/>
            </a:pPr>
            <a:endParaRPr lang="en-GB" altLang="en-US" dirty="0" smtClean="0"/>
          </a:p>
          <a:p>
            <a:pPr>
              <a:buFontTx/>
              <a:buChar char="•"/>
            </a:pPr>
            <a:endParaRPr lang="en-GB" altLang="en-US" dirty="0" smtClean="0"/>
          </a:p>
          <a:p>
            <a:endParaRPr lang="en-GB" altLang="en-US" dirty="0" smtClean="0"/>
          </a:p>
          <a:p>
            <a:endParaRPr lang="en-GB" altLang="en-US" dirty="0" smtClean="0"/>
          </a:p>
        </p:txBody>
      </p:sp>
      <p:sp>
        <p:nvSpPr>
          <p:cNvPr id="4" name="Slide Number Placeholder 3"/>
          <p:cNvSpPr>
            <a:spLocks noGrp="1"/>
          </p:cNvSpPr>
          <p:nvPr>
            <p:ph type="sldNum" sz="quarter" idx="5"/>
          </p:nvPr>
        </p:nvSpPr>
        <p:spPr/>
        <p:txBody>
          <a:bodyPr/>
          <a:lstStyle/>
          <a:p>
            <a:pPr>
              <a:defRPr/>
            </a:pPr>
            <a:fld id="{DE54AA29-645E-42FA-9F60-AA1B67A1EFBE}" type="slidenum">
              <a:rPr lang="en-US" smtClean="0"/>
              <a:pPr>
                <a:defRPr/>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08027DE-743B-461E-A67A-5BEB3E2C8441}" type="slidenum">
              <a:rPr lang="en-US" altLang="en-US" sz="1200" smtClean="0"/>
              <a:pPr eaLnBrk="1" hangingPunct="1"/>
              <a:t>14</a:t>
            </a:fld>
            <a:endParaRPr lang="en-US" alt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408027DE-743B-461E-A67A-5BEB3E2C8441}" type="slidenum">
              <a:rPr lang="en-US" altLang="en-US" sz="1200" smtClean="0"/>
              <a:pPr eaLnBrk="1" hangingPunct="1"/>
              <a:t>15</a:t>
            </a:fld>
            <a:endParaRPr lang="en-US" altLang="en-US" sz="120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E03A61-3C4D-4B1B-8D7A-4E1496160F44}" type="slidenum">
              <a:rPr lang="en-GB" smtClean="0"/>
              <a:pPr/>
              <a:t>17</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7311514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sz="1200" dirty="0" smtClean="0"/>
              <a:t>Quantitative statistical analysis of over 200 reports, studies and research from legitimate sources– in developed </a:t>
            </a:r>
            <a:r>
              <a:rPr lang="en-US" altLang="en-US" sz="1200" dirty="0" err="1" smtClean="0"/>
              <a:t>industrialised</a:t>
            </a:r>
            <a:r>
              <a:rPr lang="en-US" altLang="en-US" sz="1200" dirty="0" smtClean="0"/>
              <a:t> nations and 52 states of the US</a:t>
            </a:r>
          </a:p>
          <a:p>
            <a:pPr eaLnBrk="1" hangingPunct="1">
              <a:lnSpc>
                <a:spcPct val="80000"/>
              </a:lnSpc>
            </a:pPr>
            <a:endParaRPr lang="en-US" altLang="en-US" sz="1200" dirty="0" smtClean="0"/>
          </a:p>
          <a:p>
            <a:pPr eaLnBrk="1" hangingPunct="1">
              <a:lnSpc>
                <a:spcPct val="80000"/>
              </a:lnSpc>
            </a:pPr>
            <a:r>
              <a:rPr lang="en-US" altLang="en-US" sz="1200" dirty="0" smtClean="0"/>
              <a:t>Statistical analysis of the prevalence of the factors which impact upon health within societies</a:t>
            </a:r>
          </a:p>
          <a:p>
            <a:pPr eaLnBrk="1" hangingPunct="1">
              <a:lnSpc>
                <a:spcPct val="80000"/>
              </a:lnSpc>
            </a:pPr>
            <a:r>
              <a:rPr lang="en-US" altLang="en-US" sz="1200" dirty="0" smtClean="0"/>
              <a:t>Statistical analysis of the prevalence of a range of other social problems/harms within societies</a:t>
            </a:r>
          </a:p>
          <a:p>
            <a:pPr eaLnBrk="1" hangingPunct="1">
              <a:lnSpc>
                <a:spcPct val="80000"/>
              </a:lnSpc>
            </a:pPr>
            <a:r>
              <a:rPr lang="en-US" altLang="en-US" sz="1200" dirty="0" smtClean="0"/>
              <a:t>Combining this with data on levels of </a:t>
            </a:r>
            <a:r>
              <a:rPr lang="en-US" altLang="en-US" sz="1200" b="1" dirty="0" smtClean="0"/>
              <a:t>INCOME </a:t>
            </a:r>
            <a:r>
              <a:rPr lang="en-US" altLang="en-US" sz="1200" dirty="0" smtClean="0"/>
              <a:t>inequality within society – remember this is not rates of poverty but the difference between the poorest and wealthiest within society/state</a:t>
            </a:r>
          </a:p>
          <a:p>
            <a:pPr eaLnBrk="1" hangingPunct="1">
              <a:lnSpc>
                <a:spcPct val="80000"/>
              </a:lnSpc>
            </a:pPr>
            <a:endParaRPr lang="en-US" altLang="en-US" sz="1200" dirty="0" smtClean="0"/>
          </a:p>
          <a:p>
            <a:pPr eaLnBrk="1" hangingPunct="1">
              <a:lnSpc>
                <a:spcPct val="80000"/>
              </a:lnSpc>
            </a:pPr>
            <a:r>
              <a:rPr lang="en-GB" sz="1200" b="0" i="0" kern="1200" dirty="0" smtClean="0">
                <a:solidFill>
                  <a:schemeClr val="tx1"/>
                </a:solidFill>
                <a:effectLst/>
                <a:latin typeface="+mn-lt"/>
                <a:ea typeface="+mn-ea"/>
                <a:cs typeface="+mn-cs"/>
              </a:rPr>
              <a:t>Measurement</a:t>
            </a:r>
            <a:r>
              <a:rPr lang="en-GB" sz="1200" b="0" i="0" kern="1200" baseline="0" dirty="0" smtClean="0">
                <a:solidFill>
                  <a:schemeClr val="tx1"/>
                </a:solidFill>
                <a:effectLst/>
                <a:latin typeface="+mn-lt"/>
                <a:ea typeface="+mn-ea"/>
                <a:cs typeface="+mn-cs"/>
              </a:rPr>
              <a:t> of inequality they used was the </a:t>
            </a:r>
            <a:r>
              <a:rPr lang="en-GB" sz="1200" b="0" i="0" kern="1200" dirty="0" smtClean="0">
                <a:solidFill>
                  <a:schemeClr val="tx1"/>
                </a:solidFill>
                <a:effectLst/>
                <a:latin typeface="+mn-lt"/>
                <a:ea typeface="+mn-ea"/>
                <a:cs typeface="+mn-cs"/>
              </a:rPr>
              <a:t>20:20 ratio</a:t>
            </a:r>
            <a:r>
              <a:rPr lang="en-GB" sz="1200" b="0" i="0" kern="1200" baseline="0" dirty="0" smtClean="0">
                <a:solidFill>
                  <a:schemeClr val="tx1"/>
                </a:solidFill>
                <a:effectLst/>
                <a:latin typeface="+mn-lt"/>
                <a:ea typeface="+mn-ea"/>
                <a:cs typeface="+mn-cs"/>
              </a:rPr>
              <a:t> - </a:t>
            </a:r>
            <a:r>
              <a:rPr lang="en-GB" sz="1200" b="0" i="0" kern="1200" dirty="0" smtClean="0">
                <a:solidFill>
                  <a:schemeClr val="tx1"/>
                </a:solidFill>
                <a:effectLst/>
                <a:latin typeface="+mn-lt"/>
                <a:ea typeface="+mn-ea"/>
                <a:cs typeface="+mn-cs"/>
              </a:rPr>
              <a:t>  is to compare how much richer the top 20% of people are, compared to the bottom 20%.</a:t>
            </a:r>
            <a:endParaRPr lang="en-US" altLang="en-US" sz="1200" dirty="0" smtClean="0"/>
          </a:p>
          <a:p>
            <a:endParaRPr lang="en-GB" dirty="0"/>
          </a:p>
        </p:txBody>
      </p:sp>
      <p:sp>
        <p:nvSpPr>
          <p:cNvPr id="4" name="Slide Number Placeholder 3"/>
          <p:cNvSpPr>
            <a:spLocks noGrp="1"/>
          </p:cNvSpPr>
          <p:nvPr>
            <p:ph type="sldNum" sz="quarter" idx="10"/>
          </p:nvPr>
        </p:nvSpPr>
        <p:spPr/>
        <p:txBody>
          <a:bodyPr/>
          <a:lstStyle/>
          <a:p>
            <a:fld id="{49E03A61-3C4D-4B1B-8D7A-4E1496160F44}" type="slidenum">
              <a:rPr lang="en-GB" smtClean="0"/>
              <a:pPr/>
              <a:t>18</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7311514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E03A61-3C4D-4B1B-8D7A-4E1496160F44}" type="slidenum">
              <a:rPr lang="en-GB" smtClean="0"/>
              <a:pPr/>
              <a:t>19</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73115148"/>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E03A61-3C4D-4B1B-8D7A-4E1496160F44}" type="slidenum">
              <a:rPr lang="en-GB" smtClean="0"/>
              <a:pPr/>
              <a:t>20</a:t>
            </a:fld>
            <a:endParaRPr lang="en-GB"/>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7311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526D5DF-54AD-4617-8415-5EE854959582}" type="datetimeFigureOut">
              <a:rPr lang="en-GB" smtClean="0"/>
              <a:pPr/>
              <a:t>12/1/15</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DFEEF532-598B-40A8-94AB-F7D292DD2C50}"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26D5DF-54AD-4617-8415-5EE854959582}" type="datetimeFigureOut">
              <a:rPr lang="en-GB" smtClean="0"/>
              <a:pPr/>
              <a:t>12/1/15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EEF532-598B-40A8-94AB-F7D292DD2C5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26D5DF-54AD-4617-8415-5EE854959582}" type="datetimeFigureOut">
              <a:rPr lang="en-GB" smtClean="0"/>
              <a:pPr/>
              <a:t>12/1/15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EEF532-598B-40A8-94AB-F7D292DD2C5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526D5DF-54AD-4617-8415-5EE854959582}" type="datetimeFigureOut">
              <a:rPr lang="en-GB" smtClean="0"/>
              <a:pPr/>
              <a:t>12/1/15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EEF532-598B-40A8-94AB-F7D292DD2C5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526D5DF-54AD-4617-8415-5EE854959582}" type="datetimeFigureOut">
              <a:rPr lang="en-GB" smtClean="0"/>
              <a:pPr/>
              <a:t>12/1/15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EEF532-598B-40A8-94AB-F7D292DD2C50}"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26D5DF-54AD-4617-8415-5EE854959582}" type="datetimeFigureOut">
              <a:rPr lang="en-GB" smtClean="0"/>
              <a:pPr/>
              <a:t>12/1/15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EEF532-598B-40A8-94AB-F7D292DD2C5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526D5DF-54AD-4617-8415-5EE854959582}" type="datetimeFigureOut">
              <a:rPr lang="en-GB" smtClean="0"/>
              <a:pPr/>
              <a:t>12/1/15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FEEF532-598B-40A8-94AB-F7D292DD2C5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26D5DF-54AD-4617-8415-5EE854959582}" type="datetimeFigureOut">
              <a:rPr lang="en-GB" smtClean="0"/>
              <a:pPr/>
              <a:t>12/1/15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FEEF532-598B-40A8-94AB-F7D292DD2C5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6D5DF-54AD-4617-8415-5EE854959582}" type="datetimeFigureOut">
              <a:rPr lang="en-GB" smtClean="0"/>
              <a:pPr/>
              <a:t>12/1/15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FEEF532-598B-40A8-94AB-F7D292DD2C5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526D5DF-54AD-4617-8415-5EE854959582}" type="datetimeFigureOut">
              <a:rPr lang="en-GB" smtClean="0"/>
              <a:pPr/>
              <a:t>12/1/15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EEF532-598B-40A8-94AB-F7D292DD2C5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526D5DF-54AD-4617-8415-5EE854959582}" type="datetimeFigureOut">
              <a:rPr lang="en-GB" smtClean="0"/>
              <a:pPr/>
              <a:t>12/1/15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DFEEF532-598B-40A8-94AB-F7D292DD2C50}"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526D5DF-54AD-4617-8415-5EE854959582}" type="datetimeFigureOut">
              <a:rPr lang="en-GB" smtClean="0"/>
              <a:pPr/>
              <a:t>12/1/15</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FEEF532-598B-40A8-94AB-F7D292DD2C50}"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hyperlink" Target="http://data.worldbank.org/indicator/NY.GDP.MKTP.CD/countries/1W?display=default" TargetMode="External"/><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3" Type="http://schemas.openxmlformats.org/officeDocument/2006/relationships/hyperlink" Target="http://data.worldbank.org/sites/default/files/gdf_2012.pdf" TargetMode="External"/><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hyperlink" Target="http://fortune.com/global500/" TargetMode="External"/><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hyperlink" Target="http://www.sankey-diagrams.com/tag/trad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eg"/><Relationship Id="rId7"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8305800" cy="1143000"/>
          </a:xfrm>
        </p:spPr>
        <p:txBody>
          <a:bodyPr>
            <a:normAutofit/>
          </a:bodyPr>
          <a:lstStyle/>
          <a:p>
            <a:r>
              <a:rPr lang="en-GB" sz="2800" dirty="0" smtClean="0"/>
              <a:t>Alternative Economics : </a:t>
            </a:r>
            <a:br>
              <a:rPr lang="en-GB" sz="2800" dirty="0" smtClean="0"/>
            </a:br>
            <a:r>
              <a:rPr lang="en-GB" sz="2800" dirty="0" smtClean="0"/>
              <a:t>a critique of political economy</a:t>
            </a:r>
            <a:endParaRPr lang="en-GB" sz="2800" dirty="0"/>
          </a:p>
        </p:txBody>
      </p:sp>
      <p:sp>
        <p:nvSpPr>
          <p:cNvPr id="3" name="Subtitle 2"/>
          <p:cNvSpPr>
            <a:spLocks noGrp="1"/>
          </p:cNvSpPr>
          <p:nvPr>
            <p:ph type="subTitle" idx="1"/>
          </p:nvPr>
        </p:nvSpPr>
        <p:spPr>
          <a:xfrm>
            <a:off x="762000" y="4114800"/>
            <a:ext cx="7854696" cy="1752600"/>
          </a:xfrm>
        </p:spPr>
        <p:txBody>
          <a:bodyPr/>
          <a:lstStyle/>
          <a:p>
            <a:r>
              <a:rPr lang="en-GB" dirty="0" smtClean="0"/>
              <a:t>Dr Julian </a:t>
            </a:r>
            <a:r>
              <a:rPr lang="en-GB" dirty="0" err="1" smtClean="0"/>
              <a:t>Saurin</a:t>
            </a:r>
            <a:endParaRPr lang="en-GB" dirty="0"/>
          </a:p>
        </p:txBody>
      </p:sp>
      <p:sp>
        <p:nvSpPr>
          <p:cNvPr id="4" name="TextBox 3"/>
          <p:cNvSpPr txBox="1"/>
          <p:nvPr/>
        </p:nvSpPr>
        <p:spPr>
          <a:xfrm>
            <a:off x="1752600" y="2590800"/>
            <a:ext cx="7113646" cy="707886"/>
          </a:xfrm>
          <a:prstGeom prst="rect">
            <a:avLst/>
          </a:prstGeom>
          <a:noFill/>
        </p:spPr>
        <p:txBody>
          <a:bodyPr wrap="none" rtlCol="0">
            <a:spAutoFit/>
          </a:bodyPr>
          <a:lstStyle/>
          <a:p>
            <a:r>
              <a:rPr lang="en-US" sz="4000" dirty="0" smtClean="0">
                <a:solidFill>
                  <a:schemeClr val="accent3">
                    <a:lumMod val="60000"/>
                    <a:lumOff val="40000"/>
                  </a:schemeClr>
                </a:solidFill>
                <a:latin typeface="Arial"/>
                <a:cs typeface="Arial"/>
              </a:rPr>
              <a:t>Exchange and consumption (</a:t>
            </a:r>
            <a:r>
              <a:rPr lang="en-US" sz="4000" dirty="0" err="1" smtClean="0">
                <a:solidFill>
                  <a:schemeClr val="accent3">
                    <a:lumMod val="60000"/>
                    <a:lumOff val="40000"/>
                  </a:schemeClr>
                </a:solidFill>
                <a:latin typeface="Arial"/>
                <a:cs typeface="Arial"/>
              </a:rPr>
              <a:t>i</a:t>
            </a:r>
            <a:r>
              <a:rPr lang="en-US" sz="4000" dirty="0" smtClean="0">
                <a:solidFill>
                  <a:schemeClr val="accent3">
                    <a:lumMod val="60000"/>
                    <a:lumOff val="40000"/>
                  </a:schemeClr>
                </a:solidFill>
                <a:latin typeface="Arial"/>
                <a:cs typeface="Arial"/>
              </a:rPr>
              <a:t>)</a:t>
            </a:r>
            <a:endParaRPr lang="en-US" sz="4000" dirty="0">
              <a:solidFill>
                <a:schemeClr val="accent3">
                  <a:lumMod val="60000"/>
                  <a:lumOff val="40000"/>
                </a:schemeClr>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51116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743712"/>
          </a:xfrm>
        </p:spPr>
        <p:txBody>
          <a:bodyPr>
            <a:normAutofit fontScale="90000"/>
          </a:bodyPr>
          <a:lstStyle/>
          <a:p>
            <a:r>
              <a:rPr lang="en-GB" dirty="0" smtClean="0"/>
              <a:t>General formula of capital in Marx</a:t>
            </a:r>
            <a:endParaRPr lang="en-GB" dirty="0"/>
          </a:p>
        </p:txBody>
      </p:sp>
      <p:pic>
        <p:nvPicPr>
          <p:cNvPr id="4" name="Content Placeholder 3" descr="simple cicuit of capital.png"/>
          <p:cNvPicPr>
            <a:picLocks noGrp="1" noChangeAspect="1"/>
          </p:cNvPicPr>
          <p:nvPr>
            <p:ph idx="1"/>
          </p:nvPr>
        </p:nvPicPr>
        <p:blipFill>
          <a:blip r:embed="rId2"/>
          <a:srcRect l="-7694" r="-7694"/>
          <a:stretch>
            <a:fillRect/>
          </a:stretch>
        </p:blipFill>
        <p:spPr>
          <a:xfrm>
            <a:off x="-152400" y="2895600"/>
            <a:ext cx="5486400" cy="3403600"/>
          </a:xfrm>
        </p:spPr>
      </p:pic>
      <p:sp>
        <p:nvSpPr>
          <p:cNvPr id="6" name="TextBox 5"/>
          <p:cNvSpPr txBox="1"/>
          <p:nvPr/>
        </p:nvSpPr>
        <p:spPr>
          <a:xfrm>
            <a:off x="5943600" y="5226784"/>
            <a:ext cx="3276600" cy="1631216"/>
          </a:xfrm>
          <a:prstGeom prst="rect">
            <a:avLst/>
          </a:prstGeom>
          <a:noFill/>
        </p:spPr>
        <p:txBody>
          <a:bodyPr wrap="square" rtlCol="0">
            <a:spAutoFit/>
          </a:bodyPr>
          <a:lstStyle/>
          <a:p>
            <a:r>
              <a:rPr lang="en-US" sz="2000" dirty="0" smtClean="0">
                <a:latin typeface="Arial"/>
                <a:cs typeface="Arial"/>
              </a:rPr>
              <a:t>C = Commodity</a:t>
            </a:r>
          </a:p>
          <a:p>
            <a:r>
              <a:rPr lang="en-US" sz="2000" dirty="0" smtClean="0">
                <a:latin typeface="Arial"/>
                <a:cs typeface="Arial"/>
              </a:rPr>
              <a:t>M = Money</a:t>
            </a:r>
          </a:p>
          <a:p>
            <a:r>
              <a:rPr lang="en-US" sz="2000" dirty="0" smtClean="0">
                <a:latin typeface="Arial"/>
                <a:cs typeface="Arial"/>
              </a:rPr>
              <a:t>L = </a:t>
            </a:r>
            <a:r>
              <a:rPr lang="en-US" sz="2000" dirty="0" err="1" smtClean="0">
                <a:latin typeface="Arial"/>
                <a:cs typeface="Arial"/>
              </a:rPr>
              <a:t>Labour</a:t>
            </a:r>
            <a:endParaRPr lang="en-US" sz="2000" dirty="0" smtClean="0">
              <a:latin typeface="Arial"/>
              <a:cs typeface="Arial"/>
            </a:endParaRPr>
          </a:p>
          <a:p>
            <a:r>
              <a:rPr lang="en-US" sz="2000" dirty="0" smtClean="0">
                <a:latin typeface="Arial"/>
                <a:cs typeface="Arial"/>
              </a:rPr>
              <a:t>MP = Means of Production</a:t>
            </a:r>
          </a:p>
          <a:p>
            <a:r>
              <a:rPr lang="en-US" sz="2000" dirty="0" smtClean="0">
                <a:latin typeface="Arial"/>
                <a:cs typeface="Arial"/>
              </a:rPr>
              <a:t>P = Productive Capital</a:t>
            </a:r>
            <a:endParaRPr lang="en-US" sz="2000" dirty="0">
              <a:latin typeface="Arial"/>
              <a:cs typeface="Arial"/>
            </a:endParaRPr>
          </a:p>
        </p:txBody>
      </p:sp>
      <p:sp>
        <p:nvSpPr>
          <p:cNvPr id="7" name="TextBox 6"/>
          <p:cNvSpPr txBox="1"/>
          <p:nvPr/>
        </p:nvSpPr>
        <p:spPr>
          <a:xfrm>
            <a:off x="4419600" y="1981200"/>
            <a:ext cx="2590800" cy="461665"/>
          </a:xfrm>
          <a:prstGeom prst="rect">
            <a:avLst/>
          </a:prstGeom>
          <a:noFill/>
        </p:spPr>
        <p:txBody>
          <a:bodyPr wrap="square" rtlCol="0">
            <a:spAutoFit/>
          </a:bodyPr>
          <a:lstStyle/>
          <a:p>
            <a:r>
              <a:rPr lang="en-US" sz="2400" dirty="0" smtClean="0">
                <a:latin typeface="Arial"/>
                <a:cs typeface="Arial"/>
              </a:rPr>
              <a:t>M</a:t>
            </a:r>
            <a:r>
              <a:rPr lang="en-US" sz="2400" dirty="0" smtClean="0"/>
              <a:t> </a:t>
            </a:r>
            <a:r>
              <a:rPr lang="en-US" dirty="0" err="1" smtClean="0">
                <a:latin typeface="Wingdings"/>
                <a:ea typeface="Wingdings"/>
                <a:cs typeface="Wingdings"/>
              </a:rPr>
              <a:t></a:t>
            </a:r>
            <a:r>
              <a:rPr lang="en-US" sz="2400" dirty="0" smtClean="0">
                <a:latin typeface="Arial"/>
                <a:ea typeface="Wingdings"/>
                <a:cs typeface="Arial"/>
              </a:rPr>
              <a:t> C </a:t>
            </a:r>
            <a:r>
              <a:rPr lang="en-US" dirty="0" err="1" smtClean="0">
                <a:latin typeface="Wingdings"/>
                <a:ea typeface="Wingdings"/>
                <a:cs typeface="Wingdings"/>
              </a:rPr>
              <a:t></a:t>
            </a:r>
            <a:r>
              <a:rPr lang="en-US" sz="2400" dirty="0" smtClean="0">
                <a:latin typeface="Arial"/>
                <a:ea typeface="Wingdings"/>
                <a:cs typeface="Arial"/>
              </a:rPr>
              <a:t> M</a:t>
            </a:r>
            <a:r>
              <a:rPr lang="en-US" sz="2400" baseline="30000" dirty="0" smtClean="0">
                <a:latin typeface="Arial"/>
                <a:ea typeface="Wingdings"/>
                <a:cs typeface="Arial"/>
              </a:rPr>
              <a:t>1</a:t>
            </a:r>
            <a:r>
              <a:rPr lang="en-US" sz="2400" dirty="0" smtClean="0">
                <a:latin typeface="Wingdings"/>
                <a:ea typeface="Wingdings"/>
                <a:cs typeface="Wingdings"/>
              </a:rPr>
              <a:t> </a:t>
            </a:r>
            <a:endParaRPr lang="en-US" sz="24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06719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533400"/>
            <a:ext cx="4800600" cy="438912"/>
          </a:xfrm>
        </p:spPr>
        <p:txBody>
          <a:bodyPr>
            <a:normAutofit fontScale="90000"/>
          </a:bodyPr>
          <a:lstStyle/>
          <a:p>
            <a:r>
              <a:rPr lang="en-GB" sz="2800" dirty="0" smtClean="0"/>
              <a:t>Labour theory of value</a:t>
            </a:r>
            <a:endParaRPr lang="en-GB" sz="2800" dirty="0"/>
          </a:p>
        </p:txBody>
      </p:sp>
      <p:pic>
        <p:nvPicPr>
          <p:cNvPr id="9" name="Picture 8" descr="cement worker.jpg"/>
          <p:cNvPicPr>
            <a:picLocks noChangeAspect="1"/>
          </p:cNvPicPr>
          <p:nvPr/>
        </p:nvPicPr>
        <p:blipFill>
          <a:blip r:embed="rId2">
            <a:alphaModFix amt="84000"/>
          </a:blip>
          <a:stretch>
            <a:fillRect/>
          </a:stretch>
        </p:blipFill>
        <p:spPr>
          <a:xfrm>
            <a:off x="2133600" y="990600"/>
            <a:ext cx="5029200" cy="3048000"/>
          </a:xfrm>
          <a:prstGeom prst="rect">
            <a:avLst/>
          </a:prstGeom>
          <a:effectLst>
            <a:softEdge rad="76200"/>
          </a:effectLst>
        </p:spPr>
      </p:pic>
      <p:pic>
        <p:nvPicPr>
          <p:cNvPr id="10" name="Picture 9" descr="labour create all wealth.gif"/>
          <p:cNvPicPr>
            <a:picLocks noChangeAspect="1"/>
          </p:cNvPicPr>
          <p:nvPr/>
        </p:nvPicPr>
        <p:blipFill>
          <a:blip r:embed="rId3"/>
          <a:stretch>
            <a:fillRect/>
          </a:stretch>
        </p:blipFill>
        <p:spPr>
          <a:xfrm>
            <a:off x="0" y="990600"/>
            <a:ext cx="2954769" cy="2895600"/>
          </a:xfrm>
          <a:prstGeom prst="rect">
            <a:avLst/>
          </a:prstGeom>
          <a:effectLst>
            <a:softEdge rad="101600"/>
          </a:effectLst>
        </p:spPr>
      </p:pic>
      <p:pic>
        <p:nvPicPr>
          <p:cNvPr id="11" name="Picture 10" descr="woman's hands cotton picker pakistan.jpg"/>
          <p:cNvPicPr>
            <a:picLocks noChangeAspect="1"/>
          </p:cNvPicPr>
          <p:nvPr/>
        </p:nvPicPr>
        <p:blipFill>
          <a:blip r:embed="rId4">
            <a:alphaModFix amt="77000"/>
          </a:blip>
          <a:stretch>
            <a:fillRect/>
          </a:stretch>
        </p:blipFill>
        <p:spPr>
          <a:xfrm>
            <a:off x="0" y="3733800"/>
            <a:ext cx="6324600" cy="3124200"/>
          </a:xfrm>
          <a:prstGeom prst="rect">
            <a:avLst/>
          </a:prstGeom>
          <a:effectLst>
            <a:softEdge rad="12700"/>
          </a:effectLst>
        </p:spPr>
      </p:pic>
      <p:pic>
        <p:nvPicPr>
          <p:cNvPr id="12" name="Picture 11" descr="i make it i take it.jpg"/>
          <p:cNvPicPr>
            <a:picLocks noChangeAspect="1"/>
          </p:cNvPicPr>
          <p:nvPr/>
        </p:nvPicPr>
        <p:blipFill>
          <a:blip r:embed="rId5"/>
          <a:stretch>
            <a:fillRect/>
          </a:stretch>
        </p:blipFill>
        <p:spPr>
          <a:xfrm>
            <a:off x="6146800" y="990600"/>
            <a:ext cx="2997200" cy="5867400"/>
          </a:xfrm>
          <a:prstGeom prst="rect">
            <a:avLst/>
          </a:prstGeom>
          <a:effectLst>
            <a:softEdge rad="38100"/>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06719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85800"/>
            <a:ext cx="4800600" cy="438912"/>
          </a:xfrm>
        </p:spPr>
        <p:txBody>
          <a:bodyPr>
            <a:normAutofit fontScale="90000"/>
          </a:bodyPr>
          <a:lstStyle/>
          <a:p>
            <a:r>
              <a:rPr lang="en-GB" sz="2800" dirty="0" smtClean="0"/>
              <a:t>General formula of capital in Marx</a:t>
            </a:r>
            <a:endParaRPr lang="en-GB" sz="2800" dirty="0"/>
          </a:p>
        </p:txBody>
      </p:sp>
      <p:pic>
        <p:nvPicPr>
          <p:cNvPr id="4" name="Content Placeholder 3" descr="simple cicuit of capital.png"/>
          <p:cNvPicPr>
            <a:picLocks noGrp="1" noChangeAspect="1"/>
          </p:cNvPicPr>
          <p:nvPr>
            <p:ph idx="1"/>
          </p:nvPr>
        </p:nvPicPr>
        <p:blipFill>
          <a:blip r:embed="rId2">
            <a:alphaModFix/>
          </a:blip>
          <a:srcRect l="5098" t="7122" r="2549" b="7122"/>
          <a:stretch>
            <a:fillRect/>
          </a:stretch>
        </p:blipFill>
        <p:spPr>
          <a:xfrm>
            <a:off x="379625" y="3900014"/>
            <a:ext cx="4391161" cy="2918771"/>
          </a:xfrm>
        </p:spPr>
      </p:pic>
      <p:sp>
        <p:nvSpPr>
          <p:cNvPr id="6" name="TextBox 5"/>
          <p:cNvSpPr txBox="1"/>
          <p:nvPr/>
        </p:nvSpPr>
        <p:spPr>
          <a:xfrm>
            <a:off x="5943600" y="5226784"/>
            <a:ext cx="3276600" cy="1631216"/>
          </a:xfrm>
          <a:prstGeom prst="rect">
            <a:avLst/>
          </a:prstGeom>
          <a:noFill/>
        </p:spPr>
        <p:txBody>
          <a:bodyPr wrap="square" rtlCol="0">
            <a:spAutoFit/>
          </a:bodyPr>
          <a:lstStyle/>
          <a:p>
            <a:r>
              <a:rPr lang="en-US" sz="2000" dirty="0" smtClean="0">
                <a:latin typeface="Arial"/>
                <a:cs typeface="Arial"/>
              </a:rPr>
              <a:t>C = Commodity</a:t>
            </a:r>
          </a:p>
          <a:p>
            <a:r>
              <a:rPr lang="en-US" sz="2000" dirty="0" smtClean="0">
                <a:latin typeface="Arial"/>
                <a:cs typeface="Arial"/>
              </a:rPr>
              <a:t>M = Money</a:t>
            </a:r>
          </a:p>
          <a:p>
            <a:r>
              <a:rPr lang="en-US" sz="2000" dirty="0" smtClean="0">
                <a:latin typeface="Arial"/>
                <a:cs typeface="Arial"/>
              </a:rPr>
              <a:t>L = </a:t>
            </a:r>
            <a:r>
              <a:rPr lang="en-US" sz="2000" dirty="0" err="1" smtClean="0">
                <a:latin typeface="Arial"/>
                <a:cs typeface="Arial"/>
              </a:rPr>
              <a:t>Labour</a:t>
            </a:r>
            <a:endParaRPr lang="en-US" sz="2000" dirty="0" smtClean="0">
              <a:latin typeface="Arial"/>
              <a:cs typeface="Arial"/>
            </a:endParaRPr>
          </a:p>
          <a:p>
            <a:r>
              <a:rPr lang="en-US" sz="2000" dirty="0" smtClean="0">
                <a:latin typeface="Arial"/>
                <a:cs typeface="Arial"/>
              </a:rPr>
              <a:t>MP = Means of Production</a:t>
            </a:r>
          </a:p>
          <a:p>
            <a:r>
              <a:rPr lang="en-US" sz="2000" dirty="0" smtClean="0">
                <a:latin typeface="Arial"/>
                <a:cs typeface="Arial"/>
              </a:rPr>
              <a:t>P = Productive Capital</a:t>
            </a:r>
            <a:endParaRPr lang="en-US" sz="2000" dirty="0">
              <a:latin typeface="Arial"/>
              <a:cs typeface="Arial"/>
            </a:endParaRPr>
          </a:p>
        </p:txBody>
      </p:sp>
      <p:sp>
        <p:nvSpPr>
          <p:cNvPr id="8" name="TextBox 7"/>
          <p:cNvSpPr txBox="1"/>
          <p:nvPr/>
        </p:nvSpPr>
        <p:spPr>
          <a:xfrm>
            <a:off x="304800" y="1295400"/>
            <a:ext cx="8534400" cy="2308324"/>
          </a:xfrm>
          <a:prstGeom prst="rect">
            <a:avLst/>
          </a:prstGeom>
          <a:noFill/>
        </p:spPr>
        <p:txBody>
          <a:bodyPr wrap="square" rtlCol="0">
            <a:spAutoFit/>
          </a:bodyPr>
          <a:lstStyle/>
          <a:p>
            <a:r>
              <a:rPr lang="en-US" dirty="0" smtClean="0"/>
              <a:t>Marx’s general formula for capitalist expansion or capitalist wealth production or production of capitalist value was that money (M) is advanced to purchase a commodity (C) in order to produce new commodities that are sold for a profit, creating more money. Let’s call that the simple moment or metamorphosis. Next, more complex moments and metamorphosis arise when with the commodities that have been purchased, the capitalist buys the means of production (MP) and </a:t>
            </a:r>
            <a:r>
              <a:rPr lang="en-US" dirty="0" err="1" smtClean="0"/>
              <a:t>labour</a:t>
            </a:r>
            <a:r>
              <a:rPr lang="en-US" dirty="0" smtClean="0"/>
              <a:t>-power (L), and </a:t>
            </a:r>
            <a:r>
              <a:rPr lang="en-US" dirty="0" err="1" smtClean="0"/>
              <a:t>insodoing</a:t>
            </a:r>
            <a:r>
              <a:rPr lang="en-US" dirty="0" smtClean="0"/>
              <a:t> transforms money capital into productive capital (P). It is the addition of </a:t>
            </a:r>
            <a:r>
              <a:rPr lang="en-US" dirty="0" err="1" smtClean="0"/>
              <a:t>labour</a:t>
            </a:r>
            <a:r>
              <a:rPr lang="en-US" dirty="0" smtClean="0"/>
              <a:t>-power which is crucial to the production of value.</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06719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04088"/>
            <a:ext cx="8229600" cy="362712"/>
          </a:xfrm>
        </p:spPr>
        <p:txBody>
          <a:bodyPr>
            <a:normAutofit fontScale="90000"/>
          </a:bodyPr>
          <a:lstStyle/>
          <a:p>
            <a:r>
              <a:rPr lang="en-US" altLang="en-US" sz="2800" dirty="0" smtClean="0"/>
              <a:t>Summary so far …</a:t>
            </a:r>
            <a:endParaRPr lang="en-GB" altLang="en-US" sz="2800" dirty="0" smtClean="0"/>
          </a:p>
        </p:txBody>
      </p:sp>
      <p:sp>
        <p:nvSpPr>
          <p:cNvPr id="4" name="TextBox 3"/>
          <p:cNvSpPr txBox="1"/>
          <p:nvPr/>
        </p:nvSpPr>
        <p:spPr>
          <a:xfrm>
            <a:off x="457200" y="1219200"/>
            <a:ext cx="8305800" cy="5262979"/>
          </a:xfrm>
          <a:prstGeom prst="rect">
            <a:avLst/>
          </a:prstGeom>
          <a:noFill/>
        </p:spPr>
        <p:txBody>
          <a:bodyPr wrap="square" rtlCol="0">
            <a:spAutoFit/>
          </a:bodyPr>
          <a:lstStyle/>
          <a:p>
            <a:pPr>
              <a:buFont typeface="Arial"/>
              <a:buChar char="•"/>
            </a:pPr>
            <a:r>
              <a:rPr lang="en-US" sz="2400" dirty="0" smtClean="0">
                <a:latin typeface="Arial"/>
                <a:cs typeface="Arial"/>
              </a:rPr>
              <a:t> In this theory of value – known as the </a:t>
            </a:r>
            <a:r>
              <a:rPr lang="en-US" sz="2400" dirty="0" err="1" smtClean="0">
                <a:latin typeface="Arial"/>
                <a:cs typeface="Arial"/>
              </a:rPr>
              <a:t>labour</a:t>
            </a:r>
            <a:r>
              <a:rPr lang="en-US" sz="2400" dirty="0" smtClean="0">
                <a:latin typeface="Arial"/>
                <a:cs typeface="Arial"/>
              </a:rPr>
              <a:t> theory of value – the source of all wealth is to be found in </a:t>
            </a:r>
            <a:r>
              <a:rPr lang="en-US" sz="2400" dirty="0" err="1" smtClean="0">
                <a:latin typeface="Arial"/>
                <a:cs typeface="Arial"/>
              </a:rPr>
              <a:t>labour</a:t>
            </a:r>
            <a:r>
              <a:rPr lang="en-US" sz="2400" dirty="0" smtClean="0">
                <a:latin typeface="Arial"/>
                <a:cs typeface="Arial"/>
              </a:rPr>
              <a:t>.</a:t>
            </a:r>
          </a:p>
          <a:p>
            <a:pPr>
              <a:buFont typeface="Arial"/>
              <a:buChar char="•"/>
            </a:pPr>
            <a:r>
              <a:rPr lang="en-US" sz="2400" dirty="0" smtClean="0">
                <a:latin typeface="Arial"/>
                <a:cs typeface="Arial"/>
              </a:rPr>
              <a:t> But Marx doesn’t pluck that idea out of thin air. What is important about this theory and why we’ve spent time uncovering it, is because it is the way or mechanism by which value is produced by combining </a:t>
            </a:r>
            <a:r>
              <a:rPr lang="en-US" sz="2400" dirty="0" err="1" smtClean="0">
                <a:latin typeface="Arial"/>
                <a:cs typeface="Arial"/>
              </a:rPr>
              <a:t>labour</a:t>
            </a:r>
            <a:r>
              <a:rPr lang="en-US" sz="2400" dirty="0" smtClean="0">
                <a:latin typeface="Arial"/>
                <a:cs typeface="Arial"/>
              </a:rPr>
              <a:t> with commodities and exchanging them.</a:t>
            </a:r>
          </a:p>
          <a:p>
            <a:pPr>
              <a:buFont typeface="Arial"/>
              <a:buChar char="•"/>
            </a:pPr>
            <a:r>
              <a:rPr lang="en-US" sz="2400" dirty="0" smtClean="0">
                <a:latin typeface="Arial"/>
                <a:cs typeface="Arial"/>
              </a:rPr>
              <a:t> So, start with commodities; examine what they are, </a:t>
            </a:r>
            <a:r>
              <a:rPr lang="en-US" sz="2400" dirty="0" err="1" smtClean="0">
                <a:latin typeface="Arial"/>
                <a:cs typeface="Arial"/>
              </a:rPr>
              <a:t>i.e</a:t>
            </a:r>
            <a:r>
              <a:rPr lang="en-US" sz="2400" dirty="0" smtClean="0">
                <a:latin typeface="Arial"/>
                <a:cs typeface="Arial"/>
              </a:rPr>
              <a:t>, they have use value. Then see how they’re exchanged, and we see that commodities now have exchange value. Next all of those millions of exchange values can be expressed in one universal equivalent, </a:t>
            </a:r>
            <a:r>
              <a:rPr lang="en-US" sz="2400" dirty="0" err="1" smtClean="0">
                <a:latin typeface="Arial"/>
                <a:cs typeface="Arial"/>
              </a:rPr>
              <a:t>i.e</a:t>
            </a:r>
            <a:r>
              <a:rPr lang="en-US" sz="2400" dirty="0" smtClean="0">
                <a:latin typeface="Arial"/>
                <a:cs typeface="Arial"/>
              </a:rPr>
              <a:t>, money. </a:t>
            </a:r>
          </a:p>
          <a:p>
            <a:pPr>
              <a:buFont typeface="Arial"/>
              <a:buChar char="•"/>
            </a:pPr>
            <a:r>
              <a:rPr lang="en-US" sz="2400" dirty="0" smtClean="0">
                <a:latin typeface="Arial"/>
                <a:cs typeface="Arial"/>
              </a:rPr>
              <a:t> Finally, add </a:t>
            </a:r>
            <a:r>
              <a:rPr lang="en-US" sz="2400" dirty="0" err="1" smtClean="0">
                <a:latin typeface="Arial"/>
                <a:cs typeface="Arial"/>
              </a:rPr>
              <a:t>labour</a:t>
            </a:r>
            <a:r>
              <a:rPr lang="en-US" sz="2400" dirty="0" smtClean="0">
                <a:latin typeface="Arial"/>
                <a:cs typeface="Arial"/>
              </a:rPr>
              <a:t> power (and means of production </a:t>
            </a:r>
            <a:r>
              <a:rPr lang="en-US" sz="2400" dirty="0" err="1" smtClean="0">
                <a:latin typeface="Arial"/>
                <a:cs typeface="Arial"/>
              </a:rPr>
              <a:t>i.e</a:t>
            </a:r>
            <a:r>
              <a:rPr lang="en-US" sz="2400" dirty="0" smtClean="0">
                <a:latin typeface="Arial"/>
                <a:cs typeface="Arial"/>
              </a:rPr>
              <a:t>, tools) to produce new commodities of greater value.</a:t>
            </a:r>
            <a:endParaRPr lang="en-US" sz="2400" dirty="0">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87306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4" name="TextBox 9"/>
          <p:cNvSpPr txBox="1">
            <a:spLocks noChangeArrowheads="1"/>
          </p:cNvSpPr>
          <p:nvPr/>
        </p:nvSpPr>
        <p:spPr bwMode="auto">
          <a:xfrm>
            <a:off x="685800" y="685800"/>
            <a:ext cx="8572500" cy="58477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ltLang="en-US" sz="3200" b="1" dirty="0" smtClean="0">
                <a:solidFill>
                  <a:schemeClr val="accent2">
                    <a:lumMod val="75000"/>
                  </a:schemeClr>
                </a:solidFill>
              </a:rPr>
              <a:t>How wealthy is an economy ? (</a:t>
            </a:r>
            <a:r>
              <a:rPr lang="en-GB" altLang="en-US" sz="3200" b="1" dirty="0" err="1" smtClean="0">
                <a:solidFill>
                  <a:schemeClr val="accent2">
                    <a:lumMod val="75000"/>
                  </a:schemeClr>
                </a:solidFill>
              </a:rPr>
              <a:t>i</a:t>
            </a:r>
            <a:r>
              <a:rPr lang="en-GB" altLang="en-US" sz="3200" b="1" dirty="0" smtClean="0">
                <a:solidFill>
                  <a:schemeClr val="accent2">
                    <a:lumMod val="75000"/>
                  </a:schemeClr>
                </a:solidFill>
              </a:rPr>
              <a:t>)</a:t>
            </a:r>
            <a:endParaRPr lang="en-GB" altLang="en-US" sz="3200" b="1" dirty="0">
              <a:solidFill>
                <a:schemeClr val="accent2">
                  <a:lumMod val="75000"/>
                </a:schemeClr>
              </a:solidFill>
            </a:endParaRPr>
          </a:p>
        </p:txBody>
      </p:sp>
      <p:sp>
        <p:nvSpPr>
          <p:cNvPr id="4" name="TextBox 3"/>
          <p:cNvSpPr txBox="1"/>
          <p:nvPr/>
        </p:nvSpPr>
        <p:spPr>
          <a:xfrm>
            <a:off x="152400" y="1371601"/>
            <a:ext cx="8915400" cy="5970865"/>
          </a:xfrm>
          <a:prstGeom prst="rect">
            <a:avLst/>
          </a:prstGeom>
          <a:noFill/>
        </p:spPr>
        <p:txBody>
          <a:bodyPr wrap="square" rtlCol="0">
            <a:spAutoFit/>
          </a:bodyPr>
          <a:lstStyle/>
          <a:p>
            <a:r>
              <a:rPr lang="en-US" sz="2000" dirty="0" smtClean="0">
                <a:latin typeface="Arial"/>
                <a:cs typeface="Arial"/>
              </a:rPr>
              <a:t>If we don’t know what value refers to we can’t know what wealth refers to ? That’s one reason that we need a theory of value.</a:t>
            </a:r>
          </a:p>
          <a:p>
            <a:endParaRPr lang="en-US" sz="2400" dirty="0" smtClean="0">
              <a:latin typeface="Arial"/>
              <a:cs typeface="Arial"/>
            </a:endParaRPr>
          </a:p>
          <a:p>
            <a:r>
              <a:rPr lang="en-US" sz="2400" dirty="0" smtClean="0">
                <a:latin typeface="Arial"/>
                <a:cs typeface="Arial"/>
              </a:rPr>
              <a:t>Wealth can then be seen as an accumulation of those things that we value.</a:t>
            </a:r>
          </a:p>
          <a:p>
            <a:endParaRPr lang="en-US" sz="2400" dirty="0" smtClean="0">
              <a:latin typeface="Arial"/>
              <a:cs typeface="Arial"/>
            </a:endParaRPr>
          </a:p>
          <a:p>
            <a:pPr>
              <a:buFont typeface="Arial"/>
              <a:buChar char="•"/>
            </a:pPr>
            <a:r>
              <a:rPr lang="en-US" sz="2400" dirty="0" smtClean="0">
                <a:latin typeface="Arial"/>
                <a:cs typeface="Arial"/>
              </a:rPr>
              <a:t> How wealthy are you, the simple individual ?</a:t>
            </a:r>
          </a:p>
          <a:p>
            <a:endParaRPr lang="en-US" sz="2400" dirty="0" smtClean="0">
              <a:latin typeface="Arial"/>
              <a:cs typeface="Arial"/>
            </a:endParaRPr>
          </a:p>
          <a:p>
            <a:pPr>
              <a:buFont typeface="Arial"/>
              <a:buChar char="•"/>
            </a:pPr>
            <a:r>
              <a:rPr lang="en-US" sz="2400" dirty="0" smtClean="0">
                <a:latin typeface="Arial"/>
                <a:cs typeface="Arial"/>
              </a:rPr>
              <a:t> How wealthy is your family (however you define your family) ?</a:t>
            </a:r>
          </a:p>
          <a:p>
            <a:endParaRPr lang="en-US" sz="2400" dirty="0" smtClean="0">
              <a:latin typeface="Arial"/>
              <a:cs typeface="Arial"/>
            </a:endParaRPr>
          </a:p>
          <a:p>
            <a:pPr>
              <a:buFont typeface="Arial"/>
              <a:buChar char="•"/>
            </a:pPr>
            <a:r>
              <a:rPr lang="en-US" sz="2400" dirty="0" smtClean="0">
                <a:latin typeface="Arial"/>
                <a:cs typeface="Arial"/>
              </a:rPr>
              <a:t> How wealthy is the street you live on, and the community you live in (however you define community) ?</a:t>
            </a:r>
          </a:p>
          <a:p>
            <a:endParaRPr lang="en-US" sz="2400" dirty="0" smtClean="0">
              <a:latin typeface="Arial"/>
              <a:cs typeface="Arial"/>
            </a:endParaRPr>
          </a:p>
          <a:p>
            <a:pPr>
              <a:buFont typeface="Arial"/>
              <a:buChar char="•"/>
            </a:pPr>
            <a:r>
              <a:rPr lang="en-US" sz="2400" dirty="0" smtClean="0">
                <a:latin typeface="Arial"/>
                <a:cs typeface="Arial"/>
              </a:rPr>
              <a:t>How wealthy is your </a:t>
            </a:r>
            <a:r>
              <a:rPr lang="en-US" sz="2400" i="1" dirty="0" smtClean="0">
                <a:latin typeface="Arial"/>
                <a:cs typeface="Arial"/>
              </a:rPr>
              <a:t>polis</a:t>
            </a:r>
            <a:r>
              <a:rPr lang="en-US" sz="2400" dirty="0" smtClean="0">
                <a:latin typeface="Arial"/>
                <a:cs typeface="Arial"/>
              </a:rPr>
              <a:t> ?</a:t>
            </a:r>
          </a:p>
          <a:p>
            <a:endParaRPr lang="en-US" dirty="0" smtClean="0">
              <a:latin typeface="Arial"/>
              <a:cs typeface="Arial"/>
            </a:endParaRPr>
          </a:p>
          <a:p>
            <a:endParaRPr lang="en-US" dirty="0" smtClean="0">
              <a:latin typeface="Arial"/>
              <a:cs typeface="Arial"/>
            </a:endParaRPr>
          </a:p>
          <a:p>
            <a:endParaRPr lang="en-US" dirty="0">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64437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4" name="TextBox 9"/>
          <p:cNvSpPr txBox="1">
            <a:spLocks noChangeArrowheads="1"/>
          </p:cNvSpPr>
          <p:nvPr/>
        </p:nvSpPr>
        <p:spPr bwMode="auto">
          <a:xfrm>
            <a:off x="685800" y="609600"/>
            <a:ext cx="6781800" cy="52322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altLang="en-US" sz="2800" b="1" dirty="0" smtClean="0">
                <a:solidFill>
                  <a:schemeClr val="accent2">
                    <a:lumMod val="75000"/>
                  </a:schemeClr>
                </a:solidFill>
              </a:rPr>
              <a:t>How wealthy is an economy ? (i</a:t>
            </a:r>
            <a:r>
              <a:rPr lang="en-GB" altLang="en-US" sz="2800" b="1" dirty="0" smtClean="0">
                <a:solidFill>
                  <a:schemeClr val="accent2">
                    <a:lumMod val="75000"/>
                  </a:schemeClr>
                </a:solidFill>
              </a:rPr>
              <a:t>i)</a:t>
            </a:r>
            <a:endParaRPr lang="en-GB" altLang="en-US" sz="2800" b="1" dirty="0">
              <a:solidFill>
                <a:schemeClr val="accent2">
                  <a:lumMod val="75000"/>
                </a:schemeClr>
              </a:solidFill>
            </a:endParaRPr>
          </a:p>
        </p:txBody>
      </p:sp>
      <p:sp>
        <p:nvSpPr>
          <p:cNvPr id="4" name="TextBox 3"/>
          <p:cNvSpPr txBox="1"/>
          <p:nvPr/>
        </p:nvSpPr>
        <p:spPr>
          <a:xfrm>
            <a:off x="76200" y="1219200"/>
            <a:ext cx="8915400" cy="6869572"/>
          </a:xfrm>
          <a:prstGeom prst="rect">
            <a:avLst/>
          </a:prstGeom>
          <a:noFill/>
        </p:spPr>
        <p:txBody>
          <a:bodyPr wrap="square" rtlCol="0">
            <a:spAutoFit/>
          </a:bodyPr>
          <a:lstStyle/>
          <a:p>
            <a:r>
              <a:rPr lang="en-US" sz="2000" dirty="0" smtClean="0">
                <a:latin typeface="Arial"/>
                <a:cs typeface="Arial"/>
              </a:rPr>
              <a:t>In modern capitalist society wealth is measured in terms of the value of commodities put into </a:t>
            </a:r>
            <a:r>
              <a:rPr lang="en-US" sz="2000" b="1" dirty="0" smtClean="0">
                <a:latin typeface="Arial"/>
                <a:cs typeface="Arial"/>
              </a:rPr>
              <a:t>monetary circulation</a:t>
            </a:r>
            <a:r>
              <a:rPr lang="en-US" sz="2000" dirty="0" smtClean="0">
                <a:latin typeface="Arial"/>
                <a:cs typeface="Arial"/>
              </a:rPr>
              <a:t>. This is crucial.</a:t>
            </a:r>
          </a:p>
          <a:p>
            <a:endParaRPr lang="en-US" sz="2000" dirty="0" smtClean="0">
              <a:latin typeface="Arial"/>
              <a:cs typeface="Arial"/>
            </a:endParaRPr>
          </a:p>
          <a:p>
            <a:r>
              <a:rPr lang="en-US" sz="2000" dirty="0" smtClean="0">
                <a:latin typeface="Arial"/>
                <a:cs typeface="Arial"/>
              </a:rPr>
              <a:t>Commodities may have great utility but if they have not been given exchange value </a:t>
            </a:r>
            <a:r>
              <a:rPr lang="en-US" sz="2000" dirty="0" err="1" smtClean="0">
                <a:latin typeface="Arial"/>
                <a:cs typeface="Arial"/>
              </a:rPr>
              <a:t>i.e</a:t>
            </a:r>
            <a:r>
              <a:rPr lang="en-US" sz="2000" dirty="0" smtClean="0">
                <a:latin typeface="Arial"/>
                <a:cs typeface="Arial"/>
              </a:rPr>
              <a:t>, have not been </a:t>
            </a:r>
            <a:r>
              <a:rPr lang="en-US" sz="2000" dirty="0" err="1" smtClean="0">
                <a:latin typeface="Arial"/>
                <a:cs typeface="Arial"/>
              </a:rPr>
              <a:t>monetised</a:t>
            </a:r>
            <a:r>
              <a:rPr lang="en-US" sz="2000" dirty="0" smtClean="0">
                <a:latin typeface="Arial"/>
                <a:cs typeface="Arial"/>
              </a:rPr>
              <a:t> then that value simply is not counted.</a:t>
            </a:r>
          </a:p>
          <a:p>
            <a:endParaRPr lang="en-US" sz="2000" dirty="0" smtClean="0">
              <a:latin typeface="Arial"/>
              <a:cs typeface="Arial"/>
            </a:endParaRPr>
          </a:p>
          <a:p>
            <a:r>
              <a:rPr lang="en-US" sz="2000" dirty="0" smtClean="0">
                <a:latin typeface="Arial"/>
                <a:cs typeface="Arial"/>
              </a:rPr>
              <a:t>Let’s play a word game.</a:t>
            </a:r>
          </a:p>
          <a:p>
            <a:endParaRPr lang="en-US" sz="2000" dirty="0" smtClean="0">
              <a:latin typeface="Arial"/>
              <a:cs typeface="Arial"/>
            </a:endParaRPr>
          </a:p>
          <a:p>
            <a:endParaRPr lang="en-US" sz="2000" dirty="0" smtClean="0">
              <a:latin typeface="Arial"/>
              <a:cs typeface="Arial"/>
            </a:endParaRPr>
          </a:p>
          <a:p>
            <a:r>
              <a:rPr lang="en-US" sz="2000" dirty="0" smtClean="0">
                <a:latin typeface="Arial"/>
                <a:cs typeface="Arial"/>
              </a:rPr>
              <a:t>Here’s a new word : </a:t>
            </a:r>
          </a:p>
          <a:p>
            <a:endParaRPr lang="en-US" sz="2000" cap="small" dirty="0" smtClean="0">
              <a:latin typeface="Arial"/>
              <a:cs typeface="Arial"/>
            </a:endParaRPr>
          </a:p>
          <a:p>
            <a:r>
              <a:rPr lang="en-US" sz="2000" cap="small" dirty="0" smtClean="0">
                <a:latin typeface="Arial"/>
                <a:cs typeface="Arial"/>
              </a:rPr>
              <a:t>				</a:t>
            </a:r>
            <a:r>
              <a:rPr lang="en-US" sz="2800" cap="small" dirty="0" smtClean="0">
                <a:latin typeface="Arial"/>
                <a:cs typeface="Arial"/>
              </a:rPr>
              <a:t>capital</a:t>
            </a:r>
            <a:endParaRPr lang="en-US" sz="2800" dirty="0" smtClean="0">
              <a:latin typeface="Arial"/>
              <a:cs typeface="Arial"/>
            </a:endParaRPr>
          </a:p>
          <a:p>
            <a:endParaRPr lang="en-US" sz="2400" dirty="0" smtClean="0">
              <a:latin typeface="Arial"/>
              <a:cs typeface="Arial"/>
            </a:endParaRPr>
          </a:p>
          <a:p>
            <a:r>
              <a:rPr lang="en-US" sz="2400" dirty="0" smtClean="0">
                <a:latin typeface="Arial"/>
                <a:cs typeface="Arial"/>
              </a:rPr>
              <a:t>Sometimes a commodity, other times money, later </a:t>
            </a:r>
            <a:r>
              <a:rPr lang="en-US" sz="2400" dirty="0" err="1" smtClean="0">
                <a:latin typeface="Arial"/>
                <a:cs typeface="Arial"/>
              </a:rPr>
              <a:t>labour</a:t>
            </a:r>
            <a:r>
              <a:rPr lang="en-US" sz="2400" dirty="0" smtClean="0">
                <a:latin typeface="Arial"/>
                <a:cs typeface="Arial"/>
              </a:rPr>
              <a:t>, and then becoming machines, before turning into stocks and shares, as it turns back into raw commodities … and on and on the ceaseless metamorphosis of capital continues to convey value </a:t>
            </a:r>
          </a:p>
          <a:p>
            <a:endParaRPr lang="en-US" sz="2400" dirty="0" smtClean="0">
              <a:latin typeface="Arial"/>
              <a:cs typeface="Arial"/>
            </a:endParaRPr>
          </a:p>
          <a:p>
            <a:endParaRPr lang="en-US" dirty="0" smtClean="0">
              <a:latin typeface="Arial"/>
              <a:cs typeface="Arial"/>
            </a:endParaRPr>
          </a:p>
          <a:p>
            <a:endParaRPr lang="en-US" dirty="0" smtClean="0">
              <a:latin typeface="Arial"/>
              <a:cs typeface="Arial"/>
            </a:endParaRPr>
          </a:p>
          <a:p>
            <a:endParaRPr lang="en-US" dirty="0">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64437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228600" y="1066800"/>
            <a:ext cx="8686800" cy="203132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dirty="0" smtClean="0">
                <a:latin typeface="Arial"/>
                <a:cs typeface="Arial"/>
              </a:rPr>
              <a:t>John works 40 hours per week, 49 weeks per year as a client relationship manager. He makes sure that his clients are well looked after, that they feel comfortable with the service provided, that they will return to John’s company for any future business that may arise. John is proud of his record in early identification and resolution of any problems and difficulties that his clients may experience. John takes care of his clients’ interests both responding to short term needs and long-term development. John is paid £50,000 per year plus bonuses. </a:t>
            </a:r>
            <a:endParaRPr lang="en-US" dirty="0">
              <a:latin typeface="Arial"/>
              <a:cs typeface="Arial"/>
            </a:endParaRPr>
          </a:p>
        </p:txBody>
      </p:sp>
      <p:sp>
        <p:nvSpPr>
          <p:cNvPr id="6" name="TextBox 5"/>
          <p:cNvSpPr txBox="1"/>
          <p:nvPr/>
        </p:nvSpPr>
        <p:spPr>
          <a:xfrm>
            <a:off x="1295400" y="3886200"/>
            <a:ext cx="7620000" cy="2585323"/>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dirty="0" smtClean="0"/>
              <a:t>Jane doesn’t work, she’s a stay-at-home mother. She </a:t>
            </a:r>
            <a:r>
              <a:rPr lang="en-US" dirty="0" smtClean="0"/>
              <a:t>makes sure that </a:t>
            </a:r>
            <a:r>
              <a:rPr lang="en-US" dirty="0" smtClean="0"/>
              <a:t>her children </a:t>
            </a:r>
            <a:r>
              <a:rPr lang="en-US" dirty="0" smtClean="0"/>
              <a:t>clients are well looked after, that they feel comfortable</a:t>
            </a:r>
            <a:r>
              <a:rPr lang="en-US" dirty="0" smtClean="0"/>
              <a:t> in </a:t>
            </a:r>
            <a:r>
              <a:rPr lang="en-US" dirty="0" smtClean="0"/>
              <a:t>the</a:t>
            </a:r>
            <a:r>
              <a:rPr lang="en-US" dirty="0" smtClean="0"/>
              <a:t> family, </a:t>
            </a:r>
            <a:r>
              <a:rPr lang="en-US" dirty="0" smtClean="0"/>
              <a:t>that </a:t>
            </a:r>
            <a:r>
              <a:rPr lang="en-US" dirty="0" smtClean="0"/>
              <a:t>they’ll appreciate their childhood years long after they’ve left home.  Jane </a:t>
            </a:r>
            <a:r>
              <a:rPr lang="en-US" dirty="0" smtClean="0"/>
              <a:t>is proud of</a:t>
            </a:r>
            <a:r>
              <a:rPr lang="en-US" dirty="0" smtClean="0"/>
              <a:t> her skills and love as a mother, taking care of everything from her children’s coughs and colds to their education and career. She’s always there for them, and her children know that they can turn to Jane whenever they’re troubled or need help. Jane </a:t>
            </a:r>
            <a:r>
              <a:rPr lang="en-US" dirty="0" smtClean="0"/>
              <a:t>is paid </a:t>
            </a:r>
            <a:r>
              <a:rPr lang="en-US" dirty="0" smtClean="0"/>
              <a:t>£0 per year. </a:t>
            </a:r>
            <a:endParaRPr lang="en-US" dirty="0" smtClean="0"/>
          </a:p>
          <a:p>
            <a:endParaRPr lang="en-US" dirty="0"/>
          </a:p>
        </p:txBody>
      </p:sp>
      <p:sp>
        <p:nvSpPr>
          <p:cNvPr id="7" name="TextBox 6"/>
          <p:cNvSpPr txBox="1"/>
          <p:nvPr/>
        </p:nvSpPr>
        <p:spPr>
          <a:xfrm>
            <a:off x="1371600" y="457200"/>
            <a:ext cx="3315631" cy="461665"/>
          </a:xfrm>
          <a:prstGeom prst="rect">
            <a:avLst/>
          </a:prstGeom>
          <a:noFill/>
        </p:spPr>
        <p:txBody>
          <a:bodyPr wrap="none" rtlCol="0">
            <a:spAutoFit/>
          </a:bodyPr>
          <a:lstStyle/>
          <a:p>
            <a:r>
              <a:rPr lang="en-US" sz="2400" dirty="0" smtClean="0">
                <a:solidFill>
                  <a:schemeClr val="accent2">
                    <a:lumMod val="75000"/>
                  </a:schemeClr>
                </a:solidFill>
                <a:latin typeface="Arial"/>
                <a:cs typeface="Arial"/>
              </a:rPr>
              <a:t>The value of one word. </a:t>
            </a:r>
            <a:endParaRPr lang="en-US" sz="2400" dirty="0">
              <a:solidFill>
                <a:schemeClr val="accent2">
                  <a:lumMod val="75000"/>
                </a:schemeClr>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9781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0600"/>
            <a:ext cx="8839200" cy="685800"/>
          </a:xfrm>
        </p:spPr>
        <p:txBody>
          <a:bodyPr>
            <a:normAutofit/>
          </a:bodyPr>
          <a:lstStyle/>
          <a:p>
            <a:r>
              <a:rPr lang="en-GB" sz="4000" dirty="0" smtClean="0"/>
              <a:t>Money as a measure.</a:t>
            </a:r>
            <a:endParaRPr lang="en-GB" sz="4000" dirty="0"/>
          </a:p>
        </p:txBody>
      </p:sp>
      <p:sp>
        <p:nvSpPr>
          <p:cNvPr id="5" name="TextBox 4"/>
          <p:cNvSpPr txBox="1"/>
          <p:nvPr/>
        </p:nvSpPr>
        <p:spPr>
          <a:xfrm>
            <a:off x="228600" y="2057400"/>
            <a:ext cx="8763000" cy="1846659"/>
          </a:xfrm>
          <a:prstGeom prst="rect">
            <a:avLst/>
          </a:prstGeom>
          <a:noFill/>
        </p:spPr>
        <p:txBody>
          <a:bodyPr wrap="square" rtlCol="0">
            <a:spAutoFit/>
          </a:bodyPr>
          <a:lstStyle/>
          <a:p>
            <a:r>
              <a:rPr lang="en-US" sz="2400" dirty="0" smtClean="0">
                <a:latin typeface="Arial"/>
                <a:cs typeface="Arial"/>
              </a:rPr>
              <a:t>Clearly money has been used as a measure. Alternatively one can think of money as a unit of value.  Let’s just think about measuring the value of an economy ? Take some basic categories such as GDP or size of debt or size of a corporation. </a:t>
            </a:r>
            <a:endParaRPr lang="en-GB" sz="2400" dirty="0" smtClean="0">
              <a:latin typeface="Arial"/>
              <a:cs typeface="Arial"/>
            </a:endParaRPr>
          </a:p>
          <a:p>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28093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839200" cy="685800"/>
          </a:xfrm>
        </p:spPr>
        <p:txBody>
          <a:bodyPr>
            <a:normAutofit/>
          </a:bodyPr>
          <a:lstStyle/>
          <a:p>
            <a:r>
              <a:rPr lang="en-GB" sz="4000" dirty="0" smtClean="0"/>
              <a:t>Measuring an economy (</a:t>
            </a:r>
            <a:r>
              <a:rPr lang="en-GB" sz="4000" dirty="0" err="1" smtClean="0"/>
              <a:t>i</a:t>
            </a:r>
            <a:r>
              <a:rPr lang="en-GB" sz="4000" dirty="0" smtClean="0"/>
              <a:t>)</a:t>
            </a:r>
            <a:endParaRPr lang="en-GB" sz="4000" dirty="0"/>
          </a:p>
        </p:txBody>
      </p:sp>
      <p:pic>
        <p:nvPicPr>
          <p:cNvPr id="4" name="Picture 3" descr="Screen Shot 2015-11-24 at 15.57.16.png">
            <a:hlinkClick r:id="rId3"/>
          </p:cNvPr>
          <p:cNvPicPr>
            <a:picLocks noChangeAspect="1"/>
          </p:cNvPicPr>
          <p:nvPr/>
        </p:nvPicPr>
        <p:blipFill>
          <a:blip r:embed="rId4"/>
          <a:stretch>
            <a:fillRect/>
          </a:stretch>
        </p:blipFill>
        <p:spPr>
          <a:xfrm>
            <a:off x="533400" y="1219200"/>
            <a:ext cx="8255000" cy="53657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28093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3352800" cy="685800"/>
          </a:xfrm>
        </p:spPr>
        <p:txBody>
          <a:bodyPr>
            <a:normAutofit fontScale="90000"/>
          </a:bodyPr>
          <a:lstStyle/>
          <a:p>
            <a:r>
              <a:rPr lang="en-GB" sz="4000" dirty="0" smtClean="0"/>
              <a:t>Measuring an economy (ii)</a:t>
            </a:r>
            <a:endParaRPr lang="en-GB" sz="4000" dirty="0"/>
          </a:p>
        </p:txBody>
      </p:sp>
      <p:sp>
        <p:nvSpPr>
          <p:cNvPr id="6" name="TextBox 5"/>
          <p:cNvSpPr txBox="1"/>
          <p:nvPr/>
        </p:nvSpPr>
        <p:spPr>
          <a:xfrm>
            <a:off x="152400" y="6172200"/>
            <a:ext cx="8534400" cy="584776"/>
          </a:xfrm>
          <a:prstGeom prst="rect">
            <a:avLst/>
          </a:prstGeom>
          <a:noFill/>
        </p:spPr>
        <p:txBody>
          <a:bodyPr wrap="square" rtlCol="0">
            <a:spAutoFit/>
          </a:bodyPr>
          <a:lstStyle/>
          <a:p>
            <a:r>
              <a:rPr lang="en-US" sz="1600" dirty="0" smtClean="0">
                <a:latin typeface="Arial"/>
                <a:cs typeface="Arial"/>
              </a:rPr>
              <a:t>“The debt service ratio is the ratio of debt service payments made by or due from a country to that country’s export earnings.”</a:t>
            </a:r>
            <a:endParaRPr lang="en-US" sz="1600" dirty="0">
              <a:latin typeface="Arial"/>
              <a:cs typeface="Arial"/>
            </a:endParaRPr>
          </a:p>
        </p:txBody>
      </p:sp>
      <p:pic>
        <p:nvPicPr>
          <p:cNvPr id="7" name="Picture 6" descr="Screen Shot 2015-11-24 at 16.11.06.png">
            <a:hlinkClick r:id="rId3"/>
          </p:cNvPr>
          <p:cNvPicPr>
            <a:picLocks noChangeAspect="1"/>
          </p:cNvPicPr>
          <p:nvPr/>
        </p:nvPicPr>
        <p:blipFill>
          <a:blip r:embed="rId4"/>
          <a:stretch>
            <a:fillRect/>
          </a:stretch>
        </p:blipFill>
        <p:spPr>
          <a:xfrm>
            <a:off x="0" y="2286000"/>
            <a:ext cx="9144000" cy="3654086"/>
          </a:xfrm>
          <a:prstGeom prst="rect">
            <a:avLst/>
          </a:prstGeom>
        </p:spPr>
      </p:pic>
      <p:pic>
        <p:nvPicPr>
          <p:cNvPr id="8" name="Picture 7" descr="Screen Shot 2015-11-24 at 16.12.31.png"/>
          <p:cNvPicPr>
            <a:picLocks noChangeAspect="1"/>
          </p:cNvPicPr>
          <p:nvPr/>
        </p:nvPicPr>
        <p:blipFill>
          <a:blip r:embed="rId5"/>
          <a:stretch>
            <a:fillRect/>
          </a:stretch>
        </p:blipFill>
        <p:spPr>
          <a:xfrm>
            <a:off x="0" y="1143000"/>
            <a:ext cx="9144000" cy="1108897"/>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28093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09600"/>
            <a:ext cx="8229600" cy="667512"/>
          </a:xfrm>
        </p:spPr>
        <p:txBody>
          <a:bodyPr>
            <a:normAutofit fontScale="90000"/>
          </a:bodyPr>
          <a:lstStyle/>
          <a:p>
            <a:r>
              <a:rPr lang="en-GB" dirty="0" smtClean="0"/>
              <a:t>General Remarks</a:t>
            </a:r>
            <a:endParaRPr lang="en-GB" dirty="0"/>
          </a:p>
        </p:txBody>
      </p:sp>
      <p:sp>
        <p:nvSpPr>
          <p:cNvPr id="2" name="Content Placeholder 1"/>
          <p:cNvSpPr>
            <a:spLocks noGrp="1"/>
          </p:cNvSpPr>
          <p:nvPr>
            <p:ph idx="1"/>
          </p:nvPr>
        </p:nvSpPr>
        <p:spPr>
          <a:xfrm>
            <a:off x="228600" y="1447800"/>
            <a:ext cx="8610600" cy="5105400"/>
          </a:xfrm>
        </p:spPr>
        <p:txBody>
          <a:bodyPr>
            <a:normAutofit fontScale="92500" lnSpcReduction="10000"/>
          </a:bodyPr>
          <a:lstStyle/>
          <a:p>
            <a:r>
              <a:rPr lang="en-GB" dirty="0" smtClean="0">
                <a:latin typeface="Arial"/>
                <a:cs typeface="Arial"/>
              </a:rPr>
              <a:t>We’ve begun to see how a simple term such as “value” turns out to be rather complicated. </a:t>
            </a:r>
          </a:p>
          <a:p>
            <a:pPr>
              <a:buNone/>
            </a:pPr>
            <a:endParaRPr lang="en-GB" dirty="0" smtClean="0">
              <a:latin typeface="Arial"/>
              <a:cs typeface="Arial"/>
            </a:endParaRPr>
          </a:p>
          <a:p>
            <a:r>
              <a:rPr lang="en-GB" dirty="0" smtClean="0">
                <a:latin typeface="Arial"/>
                <a:cs typeface="Arial"/>
              </a:rPr>
              <a:t>We also saw how no matter how many different examples of value we thought up it still didn’t clarify the concept of value for us. If anything, it added further confusion. </a:t>
            </a:r>
          </a:p>
          <a:p>
            <a:endParaRPr lang="en-GB" dirty="0" smtClean="0">
              <a:latin typeface="Arial"/>
              <a:cs typeface="Arial"/>
            </a:endParaRPr>
          </a:p>
          <a:p>
            <a:r>
              <a:rPr lang="en-GB" dirty="0" smtClean="0">
                <a:latin typeface="Arial"/>
                <a:cs typeface="Arial"/>
              </a:rPr>
              <a:t>(We did agree at least, though, that money was one expression of value). </a:t>
            </a:r>
          </a:p>
          <a:p>
            <a:endParaRPr lang="en-GB" dirty="0" smtClean="0">
              <a:latin typeface="Arial"/>
              <a:cs typeface="Arial"/>
            </a:endParaRPr>
          </a:p>
          <a:p>
            <a:r>
              <a:rPr lang="en-GB" dirty="0" smtClean="0">
                <a:latin typeface="Arial"/>
                <a:cs typeface="Arial"/>
              </a:rPr>
              <a:t>As noted before, academic work requires a lot of conceptual and theoretical work so that we can speak more precisely about those things that concern us.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08362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3352800" cy="685800"/>
          </a:xfrm>
        </p:spPr>
        <p:txBody>
          <a:bodyPr>
            <a:normAutofit fontScale="90000"/>
          </a:bodyPr>
          <a:lstStyle/>
          <a:p>
            <a:r>
              <a:rPr lang="en-GB" sz="4000" dirty="0" smtClean="0"/>
              <a:t>Measuring an economy (iii)</a:t>
            </a:r>
            <a:endParaRPr lang="en-GB" sz="4000" dirty="0"/>
          </a:p>
        </p:txBody>
      </p:sp>
      <p:pic>
        <p:nvPicPr>
          <p:cNvPr id="5" name="Picture 4" descr="Screen Shot 2015-11-24 at 16.03.29.png">
            <a:hlinkClick r:id="rId3"/>
          </p:cNvPr>
          <p:cNvPicPr>
            <a:picLocks noChangeAspect="1"/>
          </p:cNvPicPr>
          <p:nvPr/>
        </p:nvPicPr>
        <p:blipFill>
          <a:blip r:embed="rId4"/>
          <a:stretch>
            <a:fillRect/>
          </a:stretch>
        </p:blipFill>
        <p:spPr>
          <a:xfrm>
            <a:off x="3124200" y="0"/>
            <a:ext cx="6019800" cy="68580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28093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609600"/>
            <a:ext cx="4953000" cy="591312"/>
          </a:xfrm>
        </p:spPr>
        <p:txBody>
          <a:bodyPr>
            <a:normAutofit fontScale="90000"/>
          </a:bodyPr>
          <a:lstStyle/>
          <a:p>
            <a:r>
              <a:rPr lang="en-US" dirty="0" smtClean="0"/>
              <a:t>Exchange of energy</a:t>
            </a:r>
            <a:endParaRPr lang="en-US" dirty="0"/>
          </a:p>
        </p:txBody>
      </p:sp>
      <p:pic>
        <p:nvPicPr>
          <p:cNvPr id="6" name="Picture 5" descr="gea_report_oil_trade_sankey.png"/>
          <p:cNvPicPr>
            <a:picLocks noChangeAspect="1"/>
          </p:cNvPicPr>
          <p:nvPr/>
        </p:nvPicPr>
        <p:blipFill>
          <a:blip r:embed="rId2"/>
          <a:stretch>
            <a:fillRect/>
          </a:stretch>
        </p:blipFill>
        <p:spPr>
          <a:xfrm>
            <a:off x="0" y="1219200"/>
            <a:ext cx="9078763" cy="5029200"/>
          </a:xfrm>
          <a:prstGeom prst="rect">
            <a:avLst/>
          </a:prstGeom>
        </p:spPr>
      </p:pic>
      <p:sp>
        <p:nvSpPr>
          <p:cNvPr id="7" name="TextBox 6"/>
          <p:cNvSpPr txBox="1"/>
          <p:nvPr/>
        </p:nvSpPr>
        <p:spPr>
          <a:xfrm>
            <a:off x="0" y="6488668"/>
            <a:ext cx="9144000" cy="338554"/>
          </a:xfrm>
          <a:prstGeom prst="rect">
            <a:avLst/>
          </a:prstGeom>
          <a:noFill/>
        </p:spPr>
        <p:txBody>
          <a:bodyPr wrap="square" rtlCol="0">
            <a:spAutoFit/>
          </a:bodyPr>
          <a:lstStyle/>
          <a:p>
            <a:r>
              <a:rPr lang="en-US" sz="1600" dirty="0" smtClean="0">
                <a:latin typeface="Arial"/>
                <a:cs typeface="Arial"/>
              </a:rPr>
              <a:t>Source : </a:t>
            </a:r>
            <a:r>
              <a:rPr lang="en-US" sz="1600" dirty="0" smtClean="0">
                <a:latin typeface="Arial"/>
                <a:cs typeface="Arial"/>
                <a:hlinkClick r:id="rId3"/>
              </a:rPr>
              <a:t>http://www.sankey-diagrams.com/tag/trade</a:t>
            </a:r>
            <a:r>
              <a:rPr lang="en-US" sz="1600" dirty="0" smtClean="0">
                <a:latin typeface="Arial"/>
                <a:cs typeface="Arial"/>
                <a:hlinkClick r:id="rId3"/>
              </a:rPr>
              <a:t>/</a:t>
            </a:r>
            <a:r>
              <a:rPr lang="en-US" sz="1600" dirty="0" smtClean="0">
                <a:latin typeface="Arial"/>
                <a:cs typeface="Arial"/>
              </a:rPr>
              <a:t> from Global Energy Assessment 2012. IASSA.</a:t>
            </a:r>
            <a:endParaRPr lang="en-US" sz="1600" dirty="0">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22027705"/>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global-wealth-distribution-590v2.jpg"/>
          <p:cNvPicPr>
            <a:picLocks noChangeAspect="1"/>
          </p:cNvPicPr>
          <p:nvPr/>
        </p:nvPicPr>
        <p:blipFill>
          <a:blip r:embed="rId2"/>
          <a:stretch>
            <a:fillRect/>
          </a:stretch>
        </p:blipFill>
        <p:spPr>
          <a:xfrm>
            <a:off x="1371600" y="76200"/>
            <a:ext cx="7493000" cy="63627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22027705"/>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Follow Up </a:t>
            </a:r>
            <a:endParaRPr lang="en-GB" dirty="0"/>
          </a:p>
        </p:txBody>
      </p:sp>
      <p:sp>
        <p:nvSpPr>
          <p:cNvPr id="4" name="Content Placeholder 3"/>
          <p:cNvSpPr>
            <a:spLocks noGrp="1"/>
          </p:cNvSpPr>
          <p:nvPr>
            <p:ph idx="1"/>
          </p:nvPr>
        </p:nvSpPr>
        <p:spPr/>
        <p:txBody>
          <a:bodyPr/>
          <a:lstStyle/>
          <a:p>
            <a:pPr>
              <a:buNone/>
            </a:pPr>
            <a:r>
              <a:rPr lang="en-US" dirty="0" smtClean="0">
                <a:latin typeface="Arial"/>
                <a:cs typeface="Arial"/>
              </a:rPr>
              <a:t>   Go </a:t>
            </a:r>
            <a:r>
              <a:rPr lang="en-US" dirty="0" smtClean="0">
                <a:latin typeface="Arial"/>
                <a:cs typeface="Arial"/>
              </a:rPr>
              <a:t>to the FUB </a:t>
            </a:r>
            <a:r>
              <a:rPr lang="en-US" dirty="0" err="1" smtClean="0">
                <a:latin typeface="Arial"/>
                <a:cs typeface="Arial"/>
              </a:rPr>
              <a:t>webpages</a:t>
            </a:r>
            <a:r>
              <a:rPr lang="en-US" dirty="0" smtClean="0">
                <a:latin typeface="Arial"/>
                <a:cs typeface="Arial"/>
              </a:rPr>
              <a:t> or my </a:t>
            </a:r>
            <a:r>
              <a:rPr lang="en-US" dirty="0" err="1" smtClean="0">
                <a:latin typeface="Arial"/>
                <a:cs typeface="Arial"/>
              </a:rPr>
              <a:t>Weebly</a:t>
            </a:r>
            <a:r>
              <a:rPr lang="en-US" dirty="0" smtClean="0">
                <a:latin typeface="Arial"/>
                <a:cs typeface="Arial"/>
              </a:rPr>
              <a:t> </a:t>
            </a:r>
            <a:r>
              <a:rPr lang="en-US" dirty="0" smtClean="0">
                <a:latin typeface="Arial"/>
                <a:cs typeface="Arial"/>
              </a:rPr>
              <a:t>pages </a:t>
            </a:r>
            <a:r>
              <a:rPr lang="en-US" dirty="0" err="1" smtClean="0">
                <a:latin typeface="Arial"/>
                <a:cs typeface="Arial"/>
              </a:rPr>
              <a:t>fubjs.weebly.com</a:t>
            </a:r>
            <a:r>
              <a:rPr lang="en-US" dirty="0" smtClean="0">
                <a:latin typeface="Arial"/>
                <a:cs typeface="Arial"/>
              </a:rPr>
              <a:t> and follow </a:t>
            </a:r>
            <a:r>
              <a:rPr lang="en-US" dirty="0" smtClean="0">
                <a:latin typeface="Arial"/>
                <a:cs typeface="Arial"/>
              </a:rPr>
              <a:t>the links to readings, video and audio links, and</a:t>
            </a:r>
            <a:r>
              <a:rPr lang="en-US" dirty="0" smtClean="0">
                <a:latin typeface="Arial"/>
                <a:cs typeface="Arial"/>
              </a:rPr>
              <a:t> other </a:t>
            </a:r>
            <a:r>
              <a:rPr lang="en-US" dirty="0" smtClean="0">
                <a:latin typeface="Arial"/>
                <a:cs typeface="Arial"/>
              </a:rPr>
              <a:t>material.</a:t>
            </a:r>
            <a:endParaRPr lang="en-US" dirty="0">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22027705"/>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09600"/>
            <a:ext cx="8229600" cy="457200"/>
          </a:xfrm>
        </p:spPr>
        <p:txBody>
          <a:bodyPr>
            <a:normAutofit/>
          </a:bodyPr>
          <a:lstStyle/>
          <a:p>
            <a:r>
              <a:rPr lang="en-GB" sz="2400" dirty="0" smtClean="0"/>
              <a:t>General </a:t>
            </a:r>
            <a:r>
              <a:rPr lang="en-GB" sz="2400" dirty="0" smtClean="0"/>
              <a:t>Remarks (ii)</a:t>
            </a:r>
            <a:endParaRPr lang="en-GB" sz="2400" dirty="0"/>
          </a:p>
        </p:txBody>
      </p:sp>
      <p:sp>
        <p:nvSpPr>
          <p:cNvPr id="2" name="Content Placeholder 1"/>
          <p:cNvSpPr>
            <a:spLocks noGrp="1"/>
          </p:cNvSpPr>
          <p:nvPr>
            <p:ph idx="1"/>
          </p:nvPr>
        </p:nvSpPr>
        <p:spPr>
          <a:xfrm>
            <a:off x="152400" y="1447800"/>
            <a:ext cx="8839200" cy="5105400"/>
          </a:xfrm>
        </p:spPr>
        <p:txBody>
          <a:bodyPr>
            <a:normAutofit lnSpcReduction="10000"/>
          </a:bodyPr>
          <a:lstStyle/>
          <a:p>
            <a:pPr>
              <a:buNone/>
            </a:pPr>
            <a:r>
              <a:rPr lang="en-GB" dirty="0" smtClean="0">
                <a:latin typeface="Arial"/>
                <a:cs typeface="Arial"/>
              </a:rPr>
              <a:t>We’ll start with the question of </a:t>
            </a:r>
          </a:p>
          <a:p>
            <a:pPr>
              <a:buNone/>
            </a:pPr>
            <a:endParaRPr lang="en-GB" dirty="0" smtClean="0">
              <a:latin typeface="Arial"/>
              <a:cs typeface="Arial"/>
            </a:endParaRPr>
          </a:p>
          <a:p>
            <a:pPr algn="ctr">
              <a:buNone/>
            </a:pPr>
            <a:r>
              <a:rPr lang="en-GB" sz="2800" cap="small" dirty="0" smtClean="0">
                <a:latin typeface="Arial"/>
                <a:cs typeface="Arial"/>
              </a:rPr>
              <a:t>e</a:t>
            </a:r>
            <a:r>
              <a:rPr lang="en-GB" sz="2800" cap="small" dirty="0" smtClean="0">
                <a:latin typeface="Arial"/>
                <a:cs typeface="Arial"/>
              </a:rPr>
              <a:t>xchange</a:t>
            </a:r>
          </a:p>
          <a:p>
            <a:pPr>
              <a:buNone/>
            </a:pPr>
            <a:endParaRPr lang="en-GB" dirty="0" smtClean="0">
              <a:latin typeface="Arial"/>
              <a:cs typeface="Arial"/>
            </a:endParaRPr>
          </a:p>
          <a:p>
            <a:pPr>
              <a:buNone/>
            </a:pPr>
            <a:r>
              <a:rPr lang="en-GB" dirty="0" smtClean="0">
                <a:latin typeface="Arial"/>
                <a:cs typeface="Arial"/>
              </a:rPr>
              <a:t>And then move on to the question of </a:t>
            </a:r>
          </a:p>
          <a:p>
            <a:pPr>
              <a:buNone/>
            </a:pPr>
            <a:endParaRPr lang="en-GB" dirty="0" smtClean="0">
              <a:latin typeface="Arial"/>
              <a:cs typeface="Arial"/>
            </a:endParaRPr>
          </a:p>
          <a:p>
            <a:pPr algn="ctr">
              <a:buNone/>
            </a:pPr>
            <a:r>
              <a:rPr lang="en-GB" sz="2800" cap="small" dirty="0" smtClean="0">
                <a:latin typeface="Arial"/>
                <a:cs typeface="Arial"/>
              </a:rPr>
              <a:t>c</a:t>
            </a:r>
            <a:r>
              <a:rPr lang="en-GB" sz="2800" cap="small" dirty="0" smtClean="0">
                <a:latin typeface="Arial"/>
                <a:cs typeface="Arial"/>
              </a:rPr>
              <a:t>onsumption</a:t>
            </a:r>
            <a:endParaRPr lang="en-GB" sz="2800" dirty="0" smtClean="0">
              <a:latin typeface="Arial"/>
              <a:cs typeface="Arial"/>
            </a:endParaRPr>
          </a:p>
          <a:p>
            <a:pPr algn="ctr">
              <a:buNone/>
            </a:pPr>
            <a:endParaRPr lang="en-GB" cap="small" dirty="0" smtClean="0">
              <a:latin typeface="Arial"/>
              <a:cs typeface="Arial"/>
            </a:endParaRPr>
          </a:p>
          <a:p>
            <a:pPr>
              <a:buNone/>
            </a:pPr>
            <a:r>
              <a:rPr lang="en-GB" dirty="0" smtClean="0">
                <a:latin typeface="Arial"/>
                <a:cs typeface="Arial"/>
              </a:rPr>
              <a:t>	We’ll also see how intimately connected these two processes are in modern society, such that it seems that exchange value expressed through consumption becomes the measure of all </a:t>
            </a:r>
            <a:r>
              <a:rPr lang="en-GB" dirty="0" smtClean="0">
                <a:latin typeface="Arial"/>
                <a:cs typeface="Arial"/>
              </a:rPr>
              <a:t>wealth.</a:t>
            </a:r>
            <a:endParaRPr lang="en-GB" dirty="0" smtClean="0">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08362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09600"/>
            <a:ext cx="7467600" cy="819912"/>
          </a:xfrm>
        </p:spPr>
        <p:txBody>
          <a:bodyPr>
            <a:normAutofit fontScale="90000"/>
          </a:bodyPr>
          <a:lstStyle/>
          <a:p>
            <a:r>
              <a:rPr lang="en-GB" dirty="0" smtClean="0"/>
              <a:t>More on money as a value (</a:t>
            </a:r>
            <a:r>
              <a:rPr lang="en-GB" dirty="0" err="1" smtClean="0"/>
              <a:t>i</a:t>
            </a:r>
            <a:r>
              <a:rPr lang="en-GB" dirty="0" smtClean="0"/>
              <a:t>)</a:t>
            </a:r>
            <a:endParaRPr lang="en-GB" dirty="0"/>
          </a:p>
        </p:txBody>
      </p:sp>
      <p:sp>
        <p:nvSpPr>
          <p:cNvPr id="2" name="Content Placeholder 1"/>
          <p:cNvSpPr>
            <a:spLocks noGrp="1"/>
          </p:cNvSpPr>
          <p:nvPr>
            <p:ph idx="1"/>
          </p:nvPr>
        </p:nvSpPr>
        <p:spPr>
          <a:xfrm>
            <a:off x="381000" y="1828800"/>
            <a:ext cx="8229600" cy="4724400"/>
          </a:xfrm>
        </p:spPr>
        <p:txBody>
          <a:bodyPr/>
          <a:lstStyle/>
          <a:p>
            <a:pPr marL="0" indent="0">
              <a:buNone/>
            </a:pPr>
            <a:r>
              <a:rPr lang="en-US" dirty="0" smtClean="0">
                <a:latin typeface="Arial"/>
                <a:cs typeface="Arial"/>
              </a:rPr>
              <a:t>“The wealth of societies in which capitalist mode of production prevails appears as an immense collection of commodities.”</a:t>
            </a:r>
            <a:r>
              <a:rPr lang="en-GB" dirty="0" smtClean="0">
                <a:latin typeface="Arial"/>
                <a:cs typeface="Arial"/>
              </a:rPr>
              <a:t> </a:t>
            </a:r>
          </a:p>
          <a:p>
            <a:pPr marL="0" indent="0">
              <a:buNone/>
            </a:pPr>
            <a:endParaRPr lang="en-US" dirty="0" smtClean="0">
              <a:latin typeface="Arial"/>
              <a:cs typeface="Arial"/>
            </a:endParaRPr>
          </a:p>
          <a:p>
            <a:pPr algn="r">
              <a:buNone/>
            </a:pPr>
            <a:r>
              <a:rPr lang="en-GB" sz="1800" dirty="0" smtClean="0">
                <a:latin typeface="Arial"/>
                <a:cs typeface="Arial"/>
              </a:rPr>
              <a:t>Marx, K.	Capital, volume 1. Penguin Classics, </a:t>
            </a:r>
            <a:r>
              <a:rPr lang="en-GB" sz="1800" dirty="0" err="1" smtClean="0">
                <a:latin typeface="Arial"/>
                <a:cs typeface="Arial"/>
              </a:rPr>
              <a:t>Harmondsworth</a:t>
            </a:r>
            <a:r>
              <a:rPr lang="en-GB" sz="1800" dirty="0" smtClean="0">
                <a:latin typeface="Arial"/>
                <a:cs typeface="Arial"/>
              </a:rPr>
              <a:t>. p.125</a:t>
            </a:r>
          </a:p>
          <a:p>
            <a:pPr algn="r">
              <a:buNone/>
            </a:pPr>
            <a:endParaRPr lang="en-GB" sz="1800" dirty="0" smtClean="0">
              <a:latin typeface="Arial"/>
              <a:cs typeface="Arial"/>
            </a:endParaRPr>
          </a:p>
          <a:p>
            <a:pPr>
              <a:buNone/>
            </a:pPr>
            <a:r>
              <a:rPr lang="en-GB" sz="2400" dirty="0" smtClean="0">
                <a:latin typeface="Arial"/>
                <a:cs typeface="Arial"/>
              </a:rPr>
              <a:t>What does he mean by this ? </a:t>
            </a:r>
          </a:p>
          <a:p>
            <a:endParaRPr lang="en-GB" dirty="0" smtClean="0"/>
          </a:p>
          <a:p>
            <a:pPr>
              <a:buNone/>
            </a:pPr>
            <a:r>
              <a:rPr lang="en-GB" dirty="0" smtClean="0"/>
              <a:t> </a:t>
            </a:r>
            <a:endParaRPr lang="en-GB"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06719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consumption.jpg"/>
          <p:cNvPicPr>
            <a:picLocks noChangeAspect="1"/>
          </p:cNvPicPr>
          <p:nvPr/>
        </p:nvPicPr>
        <p:blipFill>
          <a:blip r:embed="rId2"/>
          <a:stretch>
            <a:fillRect/>
          </a:stretch>
        </p:blipFill>
        <p:spPr>
          <a:xfrm>
            <a:off x="0" y="381000"/>
            <a:ext cx="9144000" cy="6477001"/>
          </a:xfrm>
          <a:prstGeom prst="rect">
            <a:avLst/>
          </a:prstGeom>
        </p:spPr>
      </p:pic>
      <p:pic>
        <p:nvPicPr>
          <p:cNvPr id="6" name="Picture 5" descr="container port shanghai.jpg"/>
          <p:cNvPicPr>
            <a:picLocks noChangeAspect="1"/>
          </p:cNvPicPr>
          <p:nvPr/>
        </p:nvPicPr>
        <p:blipFill>
          <a:blip r:embed="rId3">
            <a:lum bright="-2000" contrast="41000"/>
            <a:alphaModFix amt="72000"/>
          </a:blip>
          <a:stretch>
            <a:fillRect/>
          </a:stretch>
        </p:blipFill>
        <p:spPr>
          <a:xfrm>
            <a:off x="76200" y="685800"/>
            <a:ext cx="6705600" cy="3352800"/>
          </a:xfrm>
          <a:prstGeom prst="rect">
            <a:avLst/>
          </a:prstGeom>
          <a:effectLst>
            <a:softEdge rad="203200"/>
          </a:effectLst>
        </p:spPr>
      </p:pic>
      <p:sp>
        <p:nvSpPr>
          <p:cNvPr id="3" name="Title 2"/>
          <p:cNvSpPr>
            <a:spLocks noGrp="1"/>
          </p:cNvSpPr>
          <p:nvPr>
            <p:ph type="title"/>
          </p:nvPr>
        </p:nvSpPr>
        <p:spPr>
          <a:xfrm>
            <a:off x="5410200" y="609600"/>
            <a:ext cx="3505200" cy="381000"/>
          </a:xfrm>
        </p:spPr>
        <p:txBody>
          <a:bodyPr>
            <a:normAutofit fontScale="90000"/>
          </a:bodyPr>
          <a:lstStyle/>
          <a:p>
            <a:r>
              <a:rPr lang="en-GB" sz="2400" dirty="0" smtClean="0">
                <a:solidFill>
                  <a:schemeClr val="bg1">
                    <a:lumMod val="95000"/>
                  </a:schemeClr>
                </a:solidFill>
              </a:rPr>
              <a:t>More on money as a value (</a:t>
            </a:r>
            <a:r>
              <a:rPr lang="en-GB" sz="2400" dirty="0" smtClean="0">
                <a:solidFill>
                  <a:schemeClr val="bg1">
                    <a:lumMod val="95000"/>
                  </a:schemeClr>
                </a:solidFill>
              </a:rPr>
              <a:t>ii)</a:t>
            </a:r>
            <a:endParaRPr lang="en-GB" sz="2400" dirty="0">
              <a:solidFill>
                <a:schemeClr val="bg1">
                  <a:lumMod val="95000"/>
                </a:schemeClr>
              </a:solidFill>
            </a:endParaRPr>
          </a:p>
        </p:txBody>
      </p:sp>
      <p:pic>
        <p:nvPicPr>
          <p:cNvPr id="7" name="Picture 6" descr="i shop therefore i am.png"/>
          <p:cNvPicPr>
            <a:picLocks noChangeAspect="1"/>
          </p:cNvPicPr>
          <p:nvPr/>
        </p:nvPicPr>
        <p:blipFill>
          <a:blip r:embed="rId4">
            <a:alphaModFix amt="58000"/>
          </a:blip>
          <a:stretch>
            <a:fillRect/>
          </a:stretch>
        </p:blipFill>
        <p:spPr>
          <a:xfrm>
            <a:off x="5129645" y="4686300"/>
            <a:ext cx="4014355" cy="2171700"/>
          </a:xfrm>
          <a:prstGeom prst="rect">
            <a:avLst/>
          </a:prstGeom>
          <a:effectLst>
            <a:softEdge rad="177800"/>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06719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609600"/>
            <a:ext cx="3200400" cy="304800"/>
          </a:xfrm>
        </p:spPr>
        <p:txBody>
          <a:bodyPr>
            <a:normAutofit fontScale="90000"/>
          </a:bodyPr>
          <a:lstStyle/>
          <a:p>
            <a:r>
              <a:rPr lang="en-GB" sz="2000" dirty="0" smtClean="0"/>
              <a:t>More on money as a value (iii)</a:t>
            </a:r>
            <a:endParaRPr lang="en-GB" sz="2000" dirty="0"/>
          </a:p>
        </p:txBody>
      </p:sp>
      <p:pic>
        <p:nvPicPr>
          <p:cNvPr id="8" name="Picture 7" descr="altar mayor sevilla.jpg"/>
          <p:cNvPicPr>
            <a:picLocks noChangeAspect="1"/>
          </p:cNvPicPr>
          <p:nvPr/>
        </p:nvPicPr>
        <p:blipFill>
          <a:blip r:embed="rId2"/>
          <a:stretch>
            <a:fillRect/>
          </a:stretch>
        </p:blipFill>
        <p:spPr>
          <a:xfrm>
            <a:off x="5562600" y="3962401"/>
            <a:ext cx="3581400" cy="2895600"/>
          </a:xfrm>
          <a:prstGeom prst="rect">
            <a:avLst/>
          </a:prstGeom>
        </p:spPr>
      </p:pic>
      <p:pic>
        <p:nvPicPr>
          <p:cNvPr id="9" name="Picture 8" descr="mecca_0.jpg"/>
          <p:cNvPicPr>
            <a:picLocks noChangeAspect="1"/>
          </p:cNvPicPr>
          <p:nvPr/>
        </p:nvPicPr>
        <p:blipFill>
          <a:blip r:embed="rId3"/>
          <a:stretch>
            <a:fillRect/>
          </a:stretch>
        </p:blipFill>
        <p:spPr>
          <a:xfrm>
            <a:off x="2590800" y="3962400"/>
            <a:ext cx="2971800" cy="2895600"/>
          </a:xfrm>
          <a:prstGeom prst="rect">
            <a:avLst/>
          </a:prstGeom>
        </p:spPr>
      </p:pic>
      <p:pic>
        <p:nvPicPr>
          <p:cNvPr id="10" name="Picture 9" descr="Spider Web.jpg"/>
          <p:cNvPicPr>
            <a:picLocks noChangeAspect="1"/>
          </p:cNvPicPr>
          <p:nvPr/>
        </p:nvPicPr>
        <p:blipFill>
          <a:blip r:embed="rId4"/>
          <a:stretch>
            <a:fillRect/>
          </a:stretch>
        </p:blipFill>
        <p:spPr>
          <a:xfrm>
            <a:off x="0" y="3962400"/>
            <a:ext cx="2743200" cy="2895600"/>
          </a:xfrm>
          <a:prstGeom prst="rect">
            <a:avLst/>
          </a:prstGeom>
        </p:spPr>
      </p:pic>
      <p:pic>
        <p:nvPicPr>
          <p:cNvPr id="12" name="Picture 11" descr="nina-simone-live-at-montreux-1976.jpg"/>
          <p:cNvPicPr>
            <a:picLocks noChangeAspect="1"/>
          </p:cNvPicPr>
          <p:nvPr/>
        </p:nvPicPr>
        <p:blipFill>
          <a:blip r:embed="rId5"/>
          <a:srcRect l="1982"/>
          <a:stretch>
            <a:fillRect/>
          </a:stretch>
        </p:blipFill>
        <p:spPr>
          <a:xfrm>
            <a:off x="0" y="990600"/>
            <a:ext cx="3510403" cy="2966591"/>
          </a:xfrm>
          <a:prstGeom prst="rect">
            <a:avLst/>
          </a:prstGeom>
        </p:spPr>
      </p:pic>
      <p:pic>
        <p:nvPicPr>
          <p:cNvPr id="7" name="Picture 6" descr="northern lights.jpg"/>
          <p:cNvPicPr>
            <a:picLocks noChangeAspect="1"/>
          </p:cNvPicPr>
          <p:nvPr/>
        </p:nvPicPr>
        <p:blipFill>
          <a:blip r:embed="rId6"/>
          <a:stretch>
            <a:fillRect/>
          </a:stretch>
        </p:blipFill>
        <p:spPr>
          <a:xfrm>
            <a:off x="2743200" y="990600"/>
            <a:ext cx="3564541" cy="2983653"/>
          </a:xfrm>
          <a:prstGeom prst="rect">
            <a:avLst/>
          </a:prstGeom>
        </p:spPr>
      </p:pic>
      <p:pic>
        <p:nvPicPr>
          <p:cNvPr id="6" name="Picture 5" descr="Newborn-baby.jpg"/>
          <p:cNvPicPr>
            <a:picLocks noChangeAspect="1"/>
          </p:cNvPicPr>
          <p:nvPr/>
        </p:nvPicPr>
        <p:blipFill>
          <a:blip r:embed="rId7"/>
          <a:srcRect r="4724"/>
          <a:stretch>
            <a:fillRect/>
          </a:stretch>
        </p:blipFill>
        <p:spPr>
          <a:xfrm>
            <a:off x="5762049" y="990600"/>
            <a:ext cx="3381951" cy="297180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06719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229600" cy="2438400"/>
          </a:xfrm>
        </p:spPr>
        <p:txBody>
          <a:bodyPr>
            <a:noAutofit/>
          </a:bodyPr>
          <a:lstStyle/>
          <a:p>
            <a:r>
              <a:rPr lang="en-GB" sz="2400" dirty="0" smtClean="0">
                <a:solidFill>
                  <a:schemeClr val="tx1"/>
                </a:solidFill>
              </a:rPr>
              <a:t>“Exchange value appears first of all as the quantitative relation, the proportion, in which use-values of one kind exchange for use-values of another kind. This relation changes constantly with time and place.” </a:t>
            </a:r>
            <a:r>
              <a:rPr lang="en-GB" sz="2400" dirty="0" smtClean="0"/>
              <a:t/>
            </a:r>
            <a:br>
              <a:rPr lang="en-GB" sz="2400" dirty="0" smtClean="0"/>
            </a:br>
            <a:r>
              <a:rPr lang="en-GB" sz="2400" dirty="0" smtClean="0"/>
              <a:t/>
            </a:r>
            <a:br>
              <a:rPr lang="en-GB" sz="2400" dirty="0" smtClean="0"/>
            </a:br>
            <a:r>
              <a:rPr lang="en-GB" sz="1600" dirty="0" smtClean="0">
                <a:latin typeface="Arial"/>
                <a:cs typeface="Arial"/>
              </a:rPr>
              <a:t>Marx, K.	Capital, volume 1. Penguin Classics, </a:t>
            </a:r>
            <a:r>
              <a:rPr lang="en-GB" sz="1600" dirty="0" err="1" smtClean="0">
                <a:latin typeface="Arial"/>
                <a:cs typeface="Arial"/>
              </a:rPr>
              <a:t>Harmondsworth</a:t>
            </a:r>
            <a:r>
              <a:rPr lang="en-GB" sz="1600" dirty="0" smtClean="0">
                <a:latin typeface="Arial"/>
                <a:cs typeface="Arial"/>
              </a:rPr>
              <a:t>. p.</a:t>
            </a:r>
            <a:r>
              <a:rPr lang="en-GB" sz="1600" dirty="0" smtClean="0">
                <a:latin typeface="Arial"/>
                <a:cs typeface="Arial"/>
              </a:rPr>
              <a:t>126</a:t>
            </a:r>
            <a:r>
              <a:rPr lang="en-GB" sz="2400" dirty="0" smtClean="0">
                <a:latin typeface="Arial"/>
                <a:cs typeface="Arial"/>
              </a:rPr>
              <a:t/>
            </a:r>
            <a:br>
              <a:rPr lang="en-GB" sz="2400" dirty="0" smtClean="0">
                <a:latin typeface="Arial"/>
                <a:cs typeface="Arial"/>
              </a:rPr>
            </a:br>
            <a:endParaRPr lang="en-GB" sz="2400" dirty="0"/>
          </a:p>
        </p:txBody>
      </p:sp>
      <p:sp>
        <p:nvSpPr>
          <p:cNvPr id="3" name="TextBox 2"/>
          <p:cNvSpPr txBox="1"/>
          <p:nvPr/>
        </p:nvSpPr>
        <p:spPr>
          <a:xfrm>
            <a:off x="228600" y="3657600"/>
            <a:ext cx="8686800" cy="2923877"/>
          </a:xfrm>
          <a:prstGeom prst="rect">
            <a:avLst/>
          </a:prstGeom>
          <a:noFill/>
        </p:spPr>
        <p:txBody>
          <a:bodyPr wrap="square" rtlCol="0">
            <a:spAutoFit/>
          </a:bodyPr>
          <a:lstStyle/>
          <a:p>
            <a:r>
              <a:rPr lang="en-US" sz="2400" dirty="0" smtClean="0">
                <a:latin typeface="Arial"/>
                <a:cs typeface="Arial"/>
              </a:rPr>
              <a:t>“… for instance 1 quarter of corn = </a:t>
            </a:r>
            <a:r>
              <a:rPr lang="en-US" sz="2400" dirty="0" err="1" smtClean="0">
                <a:latin typeface="Arial"/>
                <a:cs typeface="Arial"/>
              </a:rPr>
              <a:t>x</a:t>
            </a:r>
            <a:r>
              <a:rPr lang="en-US" sz="2400" dirty="0" smtClean="0">
                <a:latin typeface="Arial"/>
                <a:cs typeface="Arial"/>
              </a:rPr>
              <a:t> cwt of iron. What does this equation signify ? It signifies that a common element of identical magnitude exists in two different things… Both are equal to a third thing, which in itself is neither the one nor the other. Each of them, so far as it is exchange-value, must therefore be reducible to this third thing.”</a:t>
            </a:r>
          </a:p>
          <a:p>
            <a:endParaRPr lang="en-US" sz="2400" dirty="0" smtClean="0">
              <a:latin typeface="Arial"/>
              <a:cs typeface="Arial"/>
            </a:endParaRPr>
          </a:p>
          <a:p>
            <a:r>
              <a:rPr lang="en-GB" sz="1600" dirty="0" smtClean="0">
                <a:solidFill>
                  <a:srgbClr val="0076A3"/>
                </a:solidFill>
                <a:latin typeface="Arial"/>
                <a:cs typeface="Arial"/>
              </a:rPr>
              <a:t>Marx, K.	Capital, volume 1. Penguin Classics, </a:t>
            </a:r>
            <a:r>
              <a:rPr lang="en-GB" sz="1600" dirty="0" err="1" smtClean="0">
                <a:solidFill>
                  <a:srgbClr val="0076A3"/>
                </a:solidFill>
                <a:latin typeface="Arial"/>
                <a:cs typeface="Arial"/>
              </a:rPr>
              <a:t>Harmondsworth</a:t>
            </a:r>
            <a:r>
              <a:rPr lang="en-GB" sz="1600" dirty="0" smtClean="0">
                <a:solidFill>
                  <a:srgbClr val="0076A3"/>
                </a:solidFill>
                <a:latin typeface="Arial"/>
                <a:cs typeface="Arial"/>
              </a:rPr>
              <a:t>. p.126</a:t>
            </a:r>
            <a:endParaRPr lang="en-US" sz="1600" dirty="0">
              <a:solidFill>
                <a:srgbClr val="0076A3"/>
              </a:solidFill>
              <a:latin typeface="Arial"/>
              <a:cs typeface="Arial"/>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322027705"/>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609600"/>
            <a:ext cx="7467600" cy="609600"/>
          </a:xfrm>
        </p:spPr>
        <p:txBody>
          <a:bodyPr>
            <a:normAutofit fontScale="90000"/>
          </a:bodyPr>
          <a:lstStyle/>
          <a:p>
            <a:r>
              <a:rPr lang="en-GB" dirty="0" smtClean="0"/>
              <a:t>More on money as a value (</a:t>
            </a:r>
            <a:r>
              <a:rPr lang="en-GB" dirty="0" smtClean="0"/>
              <a:t>iv)</a:t>
            </a:r>
            <a:endParaRPr lang="en-GB" dirty="0"/>
          </a:p>
        </p:txBody>
      </p:sp>
      <p:sp>
        <p:nvSpPr>
          <p:cNvPr id="2" name="Content Placeholder 1"/>
          <p:cNvSpPr>
            <a:spLocks noGrp="1"/>
          </p:cNvSpPr>
          <p:nvPr>
            <p:ph idx="1"/>
          </p:nvPr>
        </p:nvSpPr>
        <p:spPr>
          <a:xfrm>
            <a:off x="381000" y="1828800"/>
            <a:ext cx="8229600" cy="4724400"/>
          </a:xfrm>
        </p:spPr>
        <p:txBody>
          <a:bodyPr/>
          <a:lstStyle/>
          <a:p>
            <a:endParaRPr lang="en-GB" dirty="0" smtClean="0"/>
          </a:p>
          <a:p>
            <a:pPr>
              <a:buNone/>
            </a:pPr>
            <a:r>
              <a:rPr lang="en-GB" dirty="0" smtClean="0"/>
              <a:t> </a:t>
            </a:r>
            <a:endParaRPr lang="en-GB" dirty="0"/>
          </a:p>
        </p:txBody>
      </p:sp>
      <p:pic>
        <p:nvPicPr>
          <p:cNvPr id="5" name="Picture 4" descr="gold+bars.jpg"/>
          <p:cNvPicPr>
            <a:picLocks noChangeAspect="1"/>
          </p:cNvPicPr>
          <p:nvPr/>
        </p:nvPicPr>
        <p:blipFill>
          <a:blip r:embed="rId2"/>
          <a:stretch>
            <a:fillRect/>
          </a:stretch>
        </p:blipFill>
        <p:spPr>
          <a:xfrm>
            <a:off x="6019800" y="1295400"/>
            <a:ext cx="2971800" cy="2514600"/>
          </a:xfrm>
          <a:prstGeom prst="rect">
            <a:avLst/>
          </a:prstGeom>
          <a:effectLst>
            <a:softEdge rad="76200"/>
          </a:effectLst>
        </p:spPr>
      </p:pic>
      <p:pic>
        <p:nvPicPr>
          <p:cNvPr id="7" name="Picture 6" descr="Gold-miners-Congo-011.jpg"/>
          <p:cNvPicPr>
            <a:picLocks noChangeAspect="1"/>
          </p:cNvPicPr>
          <p:nvPr/>
        </p:nvPicPr>
        <p:blipFill>
          <a:blip r:embed="rId3"/>
          <a:stretch>
            <a:fillRect/>
          </a:stretch>
        </p:blipFill>
        <p:spPr>
          <a:xfrm>
            <a:off x="0" y="1219200"/>
            <a:ext cx="4064000" cy="2590800"/>
          </a:xfrm>
          <a:prstGeom prst="rect">
            <a:avLst/>
          </a:prstGeom>
          <a:effectLst>
            <a:softEdge rad="114300"/>
          </a:effectLst>
        </p:spPr>
      </p:pic>
      <p:pic>
        <p:nvPicPr>
          <p:cNvPr id="4" name="Picture 3" descr="gold nugget.jpg"/>
          <p:cNvPicPr>
            <a:picLocks noChangeAspect="1"/>
          </p:cNvPicPr>
          <p:nvPr/>
        </p:nvPicPr>
        <p:blipFill>
          <a:blip r:embed="rId4">
            <a:alphaModFix amt="32000"/>
          </a:blip>
          <a:stretch>
            <a:fillRect/>
          </a:stretch>
        </p:blipFill>
        <p:spPr>
          <a:xfrm>
            <a:off x="3048000" y="1295400"/>
            <a:ext cx="2962656" cy="2508504"/>
          </a:xfrm>
          <a:prstGeom prst="rect">
            <a:avLst/>
          </a:prstGeom>
          <a:effectLst>
            <a:softEdge rad="38100"/>
          </a:effectLst>
        </p:spPr>
      </p:pic>
      <p:pic>
        <p:nvPicPr>
          <p:cNvPr id="8" name="Picture 7" descr="queen + gold.jpg"/>
          <p:cNvPicPr>
            <a:picLocks noChangeAspect="1"/>
          </p:cNvPicPr>
          <p:nvPr/>
        </p:nvPicPr>
        <p:blipFill>
          <a:blip r:embed="rId5">
            <a:alphaModFix amt="66000"/>
          </a:blip>
          <a:srcRect t="11811" b="9843"/>
          <a:stretch>
            <a:fillRect/>
          </a:stretch>
        </p:blipFill>
        <p:spPr>
          <a:xfrm>
            <a:off x="5638800" y="3733800"/>
            <a:ext cx="3505200" cy="3124199"/>
          </a:xfrm>
          <a:prstGeom prst="rect">
            <a:avLst/>
          </a:prstGeom>
        </p:spPr>
      </p:pic>
      <p:pic>
        <p:nvPicPr>
          <p:cNvPr id="9" name="Picture 8" descr="Renaissance-Jewelry-Designers.jpg"/>
          <p:cNvPicPr>
            <a:picLocks noChangeAspect="1"/>
          </p:cNvPicPr>
          <p:nvPr/>
        </p:nvPicPr>
        <p:blipFill>
          <a:blip r:embed="rId6">
            <a:alphaModFix amt="70000"/>
          </a:blip>
          <a:stretch>
            <a:fillRect/>
          </a:stretch>
        </p:blipFill>
        <p:spPr>
          <a:xfrm>
            <a:off x="1828800" y="3581400"/>
            <a:ext cx="4672751" cy="3416300"/>
          </a:xfrm>
          <a:prstGeom prst="rect">
            <a:avLst/>
          </a:prstGeom>
          <a:effectLst>
            <a:softEdge rad="254000"/>
          </a:effectLst>
        </p:spPr>
      </p:pic>
      <p:pic>
        <p:nvPicPr>
          <p:cNvPr id="6" name="Picture 5" descr="gold bangles.jpg"/>
          <p:cNvPicPr>
            <a:picLocks noChangeAspect="1"/>
          </p:cNvPicPr>
          <p:nvPr/>
        </p:nvPicPr>
        <p:blipFill>
          <a:blip r:embed="rId7">
            <a:alphaModFix amt="45000"/>
          </a:blip>
          <a:stretch>
            <a:fillRect/>
          </a:stretch>
        </p:blipFill>
        <p:spPr>
          <a:xfrm>
            <a:off x="-457200" y="3733800"/>
            <a:ext cx="2971800" cy="3124200"/>
          </a:xfrm>
          <a:prstGeom prst="rect">
            <a:avLst/>
          </a:prstGeom>
          <a:effectLst>
            <a:softEdge rad="406400"/>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06719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743712"/>
          </a:xfrm>
        </p:spPr>
        <p:txBody>
          <a:bodyPr>
            <a:normAutofit fontScale="90000"/>
          </a:bodyPr>
          <a:lstStyle/>
          <a:p>
            <a:r>
              <a:rPr lang="en-GB" dirty="0" smtClean="0"/>
              <a:t>Some circuits of capital</a:t>
            </a:r>
            <a:endParaRPr lang="en-GB" dirty="0"/>
          </a:p>
        </p:txBody>
      </p:sp>
      <p:sp>
        <p:nvSpPr>
          <p:cNvPr id="5" name="TextBox 4"/>
          <p:cNvSpPr txBox="1"/>
          <p:nvPr/>
        </p:nvSpPr>
        <p:spPr>
          <a:xfrm>
            <a:off x="228600" y="3048000"/>
            <a:ext cx="8071440" cy="523220"/>
          </a:xfrm>
          <a:prstGeom prst="rect">
            <a:avLst/>
          </a:prstGeom>
          <a:noFill/>
        </p:spPr>
        <p:txBody>
          <a:bodyPr wrap="none" rtlCol="0">
            <a:spAutoFit/>
          </a:bodyPr>
          <a:lstStyle/>
          <a:p>
            <a:r>
              <a:rPr lang="en-US" sz="2800" dirty="0" smtClean="0"/>
              <a:t>C </a:t>
            </a:r>
            <a:r>
              <a:rPr lang="en-US" sz="2800" dirty="0" err="1" smtClean="0">
                <a:latin typeface="Wingdings"/>
                <a:ea typeface="Wingdings"/>
                <a:cs typeface="Wingdings"/>
              </a:rPr>
              <a:t></a:t>
            </a:r>
            <a:r>
              <a:rPr lang="en-US" sz="2800" dirty="0" smtClean="0"/>
              <a:t> M </a:t>
            </a:r>
            <a:r>
              <a:rPr lang="en-US" sz="2800" dirty="0" err="1" smtClean="0">
                <a:latin typeface="Wingdings"/>
                <a:ea typeface="Wingdings"/>
                <a:cs typeface="Wingdings"/>
              </a:rPr>
              <a:t></a:t>
            </a:r>
            <a:r>
              <a:rPr lang="en-US" sz="2800" dirty="0" smtClean="0"/>
              <a:t> C </a:t>
            </a:r>
            <a:r>
              <a:rPr lang="en-US" sz="2800" dirty="0" err="1" smtClean="0">
                <a:latin typeface="Wingdings"/>
                <a:ea typeface="Wingdings"/>
                <a:cs typeface="Wingdings"/>
              </a:rPr>
              <a:t></a:t>
            </a:r>
            <a:r>
              <a:rPr lang="en-US" sz="2800" dirty="0" smtClean="0"/>
              <a:t> M </a:t>
            </a:r>
            <a:r>
              <a:rPr lang="en-US" sz="2800" dirty="0" err="1" smtClean="0">
                <a:latin typeface="Wingdings"/>
                <a:ea typeface="Wingdings"/>
                <a:cs typeface="Wingdings"/>
              </a:rPr>
              <a:t></a:t>
            </a:r>
            <a:r>
              <a:rPr lang="en-US" sz="2800" dirty="0" smtClean="0"/>
              <a:t> C </a:t>
            </a:r>
            <a:r>
              <a:rPr lang="en-US" sz="2800" dirty="0" err="1" smtClean="0">
                <a:latin typeface="Wingdings"/>
                <a:ea typeface="Wingdings"/>
                <a:cs typeface="Wingdings"/>
              </a:rPr>
              <a:t></a:t>
            </a:r>
            <a:r>
              <a:rPr lang="en-US" sz="2800" dirty="0" smtClean="0"/>
              <a:t> M </a:t>
            </a:r>
            <a:r>
              <a:rPr lang="en-US" sz="2800" dirty="0" err="1" smtClean="0">
                <a:latin typeface="Wingdings"/>
                <a:ea typeface="Wingdings"/>
                <a:cs typeface="Wingdings"/>
              </a:rPr>
              <a:t></a:t>
            </a:r>
            <a:r>
              <a:rPr lang="en-US" sz="2800" dirty="0" smtClean="0"/>
              <a:t> C </a:t>
            </a:r>
            <a:r>
              <a:rPr lang="en-US" sz="2800" dirty="0" err="1" smtClean="0">
                <a:latin typeface="Wingdings"/>
                <a:ea typeface="Wingdings"/>
                <a:cs typeface="Wingdings"/>
              </a:rPr>
              <a:t></a:t>
            </a:r>
            <a:r>
              <a:rPr lang="en-US" sz="2800" dirty="0" smtClean="0"/>
              <a:t> M </a:t>
            </a:r>
            <a:r>
              <a:rPr lang="en-US" sz="2800" dirty="0" err="1" smtClean="0">
                <a:latin typeface="Wingdings"/>
                <a:ea typeface="Wingdings"/>
                <a:cs typeface="Wingdings"/>
              </a:rPr>
              <a:t></a:t>
            </a:r>
            <a:r>
              <a:rPr lang="en-US" sz="2800" dirty="0" smtClean="0"/>
              <a:t> C … etc</a:t>
            </a:r>
            <a:endParaRPr lang="en-US" sz="2800" dirty="0"/>
          </a:p>
        </p:txBody>
      </p:sp>
      <p:sp>
        <p:nvSpPr>
          <p:cNvPr id="6" name="TextBox 5"/>
          <p:cNvSpPr txBox="1"/>
          <p:nvPr/>
        </p:nvSpPr>
        <p:spPr>
          <a:xfrm>
            <a:off x="5638800" y="1524000"/>
            <a:ext cx="3276600" cy="1015663"/>
          </a:xfrm>
          <a:prstGeom prst="rect">
            <a:avLst/>
          </a:prstGeom>
          <a:noFill/>
        </p:spPr>
        <p:txBody>
          <a:bodyPr wrap="square" rtlCol="0">
            <a:spAutoFit/>
          </a:bodyPr>
          <a:lstStyle/>
          <a:p>
            <a:r>
              <a:rPr lang="en-US" sz="2000" dirty="0" smtClean="0">
                <a:latin typeface="Arial"/>
                <a:cs typeface="Arial"/>
              </a:rPr>
              <a:t>C = Commodity</a:t>
            </a:r>
          </a:p>
          <a:p>
            <a:r>
              <a:rPr lang="en-US" sz="2000" dirty="0" smtClean="0">
                <a:latin typeface="Arial"/>
                <a:cs typeface="Arial"/>
              </a:rPr>
              <a:t>M = Money</a:t>
            </a:r>
          </a:p>
          <a:p>
            <a:r>
              <a:rPr lang="en-US" sz="2000" dirty="0" smtClean="0">
                <a:latin typeface="Arial"/>
                <a:cs typeface="Arial"/>
              </a:rPr>
              <a:t>E = Exchange</a:t>
            </a:r>
          </a:p>
        </p:txBody>
      </p:sp>
      <p:sp>
        <p:nvSpPr>
          <p:cNvPr id="8" name="TextBox 7"/>
          <p:cNvSpPr txBox="1"/>
          <p:nvPr/>
        </p:nvSpPr>
        <p:spPr>
          <a:xfrm>
            <a:off x="381000" y="5334000"/>
            <a:ext cx="8458200" cy="461665"/>
          </a:xfrm>
          <a:prstGeom prst="rect">
            <a:avLst/>
          </a:prstGeom>
          <a:noFill/>
        </p:spPr>
        <p:txBody>
          <a:bodyPr wrap="square" rtlCol="0">
            <a:spAutoFit/>
          </a:bodyPr>
          <a:lstStyle/>
          <a:p>
            <a:r>
              <a:rPr lang="en-US" sz="2400" dirty="0" smtClean="0"/>
              <a:t>C </a:t>
            </a:r>
            <a:r>
              <a:rPr lang="en-US" dirty="0" err="1" smtClean="0">
                <a:latin typeface="Wingdings"/>
                <a:ea typeface="Wingdings"/>
                <a:cs typeface="Wingdings"/>
              </a:rPr>
              <a:t></a:t>
            </a:r>
            <a:r>
              <a:rPr lang="en-US" sz="2400" dirty="0" smtClean="0"/>
              <a:t> M </a:t>
            </a:r>
            <a:r>
              <a:rPr lang="en-US" dirty="0" smtClean="0">
                <a:latin typeface="Wingdings"/>
                <a:ea typeface="Wingdings"/>
                <a:cs typeface="Wingdings"/>
              </a:rPr>
              <a:t></a:t>
            </a:r>
            <a:r>
              <a:rPr lang="en-US" sz="2400" baseline="30000" dirty="0" smtClean="0"/>
              <a:t>E</a:t>
            </a:r>
            <a:r>
              <a:rPr lang="en-US" sz="2400" dirty="0" smtClean="0"/>
              <a:t> C</a:t>
            </a:r>
            <a:r>
              <a:rPr lang="en-US" sz="2400" baseline="-25000" dirty="0" smtClean="0"/>
              <a:t>1</a:t>
            </a:r>
            <a:r>
              <a:rPr lang="en-US" sz="2400" dirty="0" smtClean="0"/>
              <a:t> </a:t>
            </a:r>
            <a:r>
              <a:rPr lang="en-US" dirty="0" err="1" smtClean="0">
                <a:latin typeface="Wingdings"/>
                <a:ea typeface="Wingdings"/>
                <a:cs typeface="Wingdings"/>
              </a:rPr>
              <a:t></a:t>
            </a:r>
            <a:r>
              <a:rPr lang="en-US" sz="2400" dirty="0" smtClean="0"/>
              <a:t> M</a:t>
            </a:r>
            <a:r>
              <a:rPr lang="en-US" sz="2400" baseline="-25000" dirty="0" smtClean="0"/>
              <a:t>1</a:t>
            </a:r>
            <a:r>
              <a:rPr lang="en-US" sz="2400" dirty="0" smtClean="0"/>
              <a:t> </a:t>
            </a:r>
            <a:r>
              <a:rPr lang="en-US" dirty="0" smtClean="0">
                <a:latin typeface="Wingdings"/>
                <a:ea typeface="Wingdings"/>
                <a:cs typeface="Wingdings"/>
              </a:rPr>
              <a:t></a:t>
            </a:r>
            <a:r>
              <a:rPr lang="en-US" sz="2400" baseline="30000" dirty="0" smtClean="0"/>
              <a:t>E</a:t>
            </a:r>
            <a:r>
              <a:rPr lang="en-US" sz="2400" dirty="0" smtClean="0"/>
              <a:t> C</a:t>
            </a:r>
            <a:r>
              <a:rPr lang="en-US" sz="2400" baseline="-25000" dirty="0" smtClean="0"/>
              <a:t>2</a:t>
            </a:r>
            <a:r>
              <a:rPr lang="en-US" sz="2400" dirty="0" smtClean="0"/>
              <a:t> </a:t>
            </a:r>
            <a:r>
              <a:rPr lang="en-US" dirty="0" err="1" smtClean="0">
                <a:latin typeface="Wingdings"/>
                <a:ea typeface="Wingdings"/>
                <a:cs typeface="Wingdings"/>
              </a:rPr>
              <a:t></a:t>
            </a:r>
            <a:r>
              <a:rPr lang="en-US" sz="2400" dirty="0" smtClean="0"/>
              <a:t> M</a:t>
            </a:r>
            <a:r>
              <a:rPr lang="en-US" sz="2400" baseline="-25000" dirty="0" smtClean="0"/>
              <a:t>2 </a:t>
            </a:r>
            <a:r>
              <a:rPr lang="en-US" dirty="0" smtClean="0">
                <a:latin typeface="Wingdings"/>
                <a:ea typeface="Wingdings"/>
                <a:cs typeface="Wingdings"/>
              </a:rPr>
              <a:t></a:t>
            </a:r>
            <a:r>
              <a:rPr lang="en-US" sz="2400" baseline="30000" dirty="0" smtClean="0"/>
              <a:t>E</a:t>
            </a:r>
            <a:r>
              <a:rPr lang="en-US" sz="2400" dirty="0" smtClean="0"/>
              <a:t> C</a:t>
            </a:r>
            <a:r>
              <a:rPr lang="en-US" sz="2400" baseline="-25000" dirty="0" smtClean="0"/>
              <a:t>3</a:t>
            </a:r>
            <a:r>
              <a:rPr lang="en-US" sz="2400" dirty="0" smtClean="0"/>
              <a:t> </a:t>
            </a:r>
            <a:r>
              <a:rPr lang="en-US" dirty="0" err="1" smtClean="0">
                <a:latin typeface="Wingdings"/>
                <a:ea typeface="Wingdings"/>
                <a:cs typeface="Wingdings"/>
              </a:rPr>
              <a:t></a:t>
            </a:r>
            <a:r>
              <a:rPr lang="en-US" sz="2400" dirty="0" smtClean="0"/>
              <a:t> M</a:t>
            </a:r>
            <a:r>
              <a:rPr lang="en-US" sz="2400" baseline="-25000" dirty="0" smtClean="0"/>
              <a:t>3 </a:t>
            </a:r>
            <a:r>
              <a:rPr lang="en-US" dirty="0" smtClean="0">
                <a:latin typeface="Wingdings"/>
                <a:ea typeface="Wingdings"/>
                <a:cs typeface="Wingdings"/>
              </a:rPr>
              <a:t></a:t>
            </a:r>
            <a:r>
              <a:rPr lang="en-US" sz="2400" baseline="30000" dirty="0" smtClean="0"/>
              <a:t>E</a:t>
            </a:r>
            <a:r>
              <a:rPr lang="en-US" sz="2400" dirty="0" smtClean="0"/>
              <a:t> C4 … etc</a:t>
            </a:r>
            <a:endParaRPr lang="en-US" sz="2400" dirty="0"/>
          </a:p>
        </p:txBody>
      </p:sp>
      <p:sp>
        <p:nvSpPr>
          <p:cNvPr id="9" name="TextBox 8"/>
          <p:cNvSpPr txBox="1"/>
          <p:nvPr/>
        </p:nvSpPr>
        <p:spPr>
          <a:xfrm>
            <a:off x="6629400" y="3733800"/>
            <a:ext cx="2172390" cy="369332"/>
          </a:xfrm>
          <a:prstGeom prst="rect">
            <a:avLst/>
          </a:prstGeom>
          <a:noFill/>
        </p:spPr>
        <p:txBody>
          <a:bodyPr wrap="none" rtlCol="0">
            <a:spAutoFit/>
          </a:bodyPr>
          <a:lstStyle/>
          <a:p>
            <a:r>
              <a:rPr lang="en-US" dirty="0" smtClean="0"/>
              <a:t>no increase in value</a:t>
            </a:r>
            <a:endParaRPr lang="en-US" dirty="0"/>
          </a:p>
        </p:txBody>
      </p:sp>
      <p:sp>
        <p:nvSpPr>
          <p:cNvPr id="10" name="TextBox 9"/>
          <p:cNvSpPr txBox="1"/>
          <p:nvPr/>
        </p:nvSpPr>
        <p:spPr>
          <a:xfrm>
            <a:off x="2514600" y="6096000"/>
            <a:ext cx="6510579" cy="369332"/>
          </a:xfrm>
          <a:prstGeom prst="rect">
            <a:avLst/>
          </a:prstGeom>
          <a:noFill/>
        </p:spPr>
        <p:txBody>
          <a:bodyPr wrap="none" rtlCol="0">
            <a:spAutoFit/>
          </a:bodyPr>
          <a:lstStyle/>
          <a:p>
            <a:r>
              <a:rPr lang="en-US" dirty="0" smtClean="0"/>
              <a:t>buy low, sell high – increase in price yes; but increase in value ? </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067199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570</TotalTime>
  <Words>1546</Words>
  <Application>Microsoft Macintosh PowerPoint</Application>
  <PresentationFormat>On-screen Show (4:3)</PresentationFormat>
  <Paragraphs>128</Paragraphs>
  <Slides>23</Slides>
  <Notes>9</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Flow</vt:lpstr>
      <vt:lpstr>Alternative Economics :  a critique of political economy</vt:lpstr>
      <vt:lpstr>General Remarks</vt:lpstr>
      <vt:lpstr>General Remarks (ii)</vt:lpstr>
      <vt:lpstr>More on money as a value (i)</vt:lpstr>
      <vt:lpstr>More on money as a value (ii)</vt:lpstr>
      <vt:lpstr>More on money as a value (iii)</vt:lpstr>
      <vt:lpstr>“Exchange value appears first of all as the quantitative relation, the proportion, in which use-values of one kind exchange for use-values of another kind. This relation changes constantly with time and place.”   Marx, K. Capital, volume 1. Penguin Classics, Harmondsworth. p.126 </vt:lpstr>
      <vt:lpstr>More on money as a value (iv)</vt:lpstr>
      <vt:lpstr>Some circuits of capital</vt:lpstr>
      <vt:lpstr>General formula of capital in Marx</vt:lpstr>
      <vt:lpstr>Labour theory of value</vt:lpstr>
      <vt:lpstr>General formula of capital in Marx</vt:lpstr>
      <vt:lpstr>Summary so far …</vt:lpstr>
      <vt:lpstr>Slide 14</vt:lpstr>
      <vt:lpstr>Slide 15</vt:lpstr>
      <vt:lpstr>Slide 16</vt:lpstr>
      <vt:lpstr>Money as a measure.</vt:lpstr>
      <vt:lpstr>Measuring an economy (i)</vt:lpstr>
      <vt:lpstr>Measuring an economy (ii)</vt:lpstr>
      <vt:lpstr>Measuring an economy (iii)</vt:lpstr>
      <vt:lpstr>Exchange of energy</vt:lpstr>
      <vt:lpstr>Slide 22</vt:lpstr>
      <vt:lpstr>Follow Up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Crime, Punishment and Inequality </dc:title>
  <dc:creator>LRLaptop</dc:creator>
  <cp:lastModifiedBy>Julian</cp:lastModifiedBy>
  <cp:revision>39</cp:revision>
  <cp:lastPrinted>2015-11-24T16:23:58Z</cp:lastPrinted>
  <dcterms:created xsi:type="dcterms:W3CDTF">2015-12-01T15:17:43Z</dcterms:created>
  <dcterms:modified xsi:type="dcterms:W3CDTF">2015-12-01T15:31:38Z</dcterms:modified>
</cp:coreProperties>
</file>